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ags/tag3.xml" ContentType="application/vnd.openxmlformats-officedocument.presentationml.tags+xml"/>
  <Override PartName="/ppt/theme/themeOverride8.xml" ContentType="application/vnd.openxmlformats-officedocument.themeOverride+xml"/>
  <Override PartName="/ppt/tags/tag4.xml" ContentType="application/vnd.openxmlformats-officedocument.presentationml.tags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514" r:id="rId2"/>
    <p:sldId id="479" r:id="rId3"/>
    <p:sldId id="395" r:id="rId4"/>
    <p:sldId id="522" r:id="rId5"/>
    <p:sldId id="396" r:id="rId6"/>
    <p:sldId id="500" r:id="rId7"/>
    <p:sldId id="523" r:id="rId8"/>
    <p:sldId id="489" r:id="rId9"/>
    <p:sldId id="516" r:id="rId10"/>
    <p:sldId id="517" r:id="rId11"/>
    <p:sldId id="506" r:id="rId12"/>
    <p:sldId id="507" r:id="rId13"/>
    <p:sldId id="524" r:id="rId14"/>
    <p:sldId id="525" r:id="rId15"/>
  </p:sldIdLst>
  <p:sldSz cx="9144000" cy="5143500" type="screen16x9"/>
  <p:notesSz cx="6858000" cy="9144000"/>
  <p:custDataLst>
    <p:tags r:id="rId1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AB9"/>
    <a:srgbClr val="128E9B"/>
    <a:srgbClr val="0C233A"/>
    <a:srgbClr val="262F38"/>
    <a:srgbClr val="D95B4F"/>
    <a:srgbClr val="2F89D8"/>
    <a:srgbClr val="2E3D54"/>
    <a:srgbClr val="E6E6E6"/>
    <a:srgbClr val="C20000"/>
    <a:srgbClr val="A693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94" autoAdjust="0"/>
    <p:restoredTop sz="93092" autoAdjust="0"/>
  </p:normalViewPr>
  <p:slideViewPr>
    <p:cSldViewPr>
      <p:cViewPr>
        <p:scale>
          <a:sx n="150" d="100"/>
          <a:sy n="150" d="100"/>
        </p:scale>
        <p:origin x="224" y="272"/>
      </p:cViewPr>
      <p:guideLst>
        <p:guide pos="2880"/>
        <p:guide orient="horz" pos="162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35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tags" Target="tags/tag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01FF3B-3EFB-0949-80EA-245C6F092B44}" type="doc">
      <dgm:prSet loTypeId="urn:microsoft.com/office/officeart/2005/8/layout/h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80922B5-7F01-7C45-AEDF-72B14C5395F4}">
      <dgm:prSet phldrT="[文本]"/>
      <dgm:spPr/>
      <dgm:t>
        <a:bodyPr/>
        <a:lstStyle/>
        <a:p>
          <a:r>
            <a:rPr lang="en-US" altLang="zh-CN" dirty="0" smtClean="0"/>
            <a:t>Oracle</a:t>
          </a:r>
          <a:r>
            <a:rPr lang="zh-CN" altLang="en-US" dirty="0" smtClean="0"/>
            <a:t>数据平台</a:t>
          </a:r>
          <a:endParaRPr lang="zh-CN" altLang="en-US" dirty="0"/>
        </a:p>
      </dgm:t>
    </dgm:pt>
    <dgm:pt modelId="{FC4E3547-158C-4A47-AFDB-01DFB1FD7BB8}" type="parTrans" cxnId="{329FEE8A-2C2B-6D4D-81B1-9BF94FC6F9D3}">
      <dgm:prSet/>
      <dgm:spPr/>
      <dgm:t>
        <a:bodyPr/>
        <a:lstStyle/>
        <a:p>
          <a:endParaRPr lang="zh-CN" altLang="en-US"/>
        </a:p>
      </dgm:t>
    </dgm:pt>
    <dgm:pt modelId="{DD39E471-7088-7545-A611-EF078F5350B8}" type="sibTrans" cxnId="{329FEE8A-2C2B-6D4D-81B1-9BF94FC6F9D3}">
      <dgm:prSet/>
      <dgm:spPr/>
      <dgm:t>
        <a:bodyPr/>
        <a:lstStyle/>
        <a:p>
          <a:endParaRPr lang="zh-CN" altLang="en-US"/>
        </a:p>
      </dgm:t>
    </dgm:pt>
    <dgm:pt modelId="{58D1BBF7-980E-E745-AC0D-AD3E78FEDAB1}">
      <dgm:prSet phldrT="[文本]"/>
      <dgm:spPr/>
      <dgm:t>
        <a:bodyPr/>
        <a:lstStyle/>
        <a:p>
          <a:r>
            <a:rPr lang="en-US" altLang="zh-CN" dirty="0" err="1" smtClean="0"/>
            <a:t>Etl</a:t>
          </a:r>
          <a:r>
            <a:rPr lang="zh-CN" altLang="en-US" dirty="0" smtClean="0"/>
            <a:t>服务器</a:t>
          </a:r>
          <a:endParaRPr lang="zh-CN" altLang="en-US" dirty="0"/>
        </a:p>
      </dgm:t>
    </dgm:pt>
    <dgm:pt modelId="{436D2255-CA43-6041-88CB-178E99ABC430}" type="parTrans" cxnId="{2D5A952A-32BD-8640-907C-1AAA47F501A1}">
      <dgm:prSet/>
      <dgm:spPr/>
      <dgm:t>
        <a:bodyPr/>
        <a:lstStyle/>
        <a:p>
          <a:endParaRPr lang="zh-CN" altLang="en-US"/>
        </a:p>
      </dgm:t>
    </dgm:pt>
    <dgm:pt modelId="{C3036147-D6B6-3549-BCFF-AFF501C820CE}" type="sibTrans" cxnId="{2D5A952A-32BD-8640-907C-1AAA47F501A1}">
      <dgm:prSet/>
      <dgm:spPr/>
      <dgm:t>
        <a:bodyPr/>
        <a:lstStyle/>
        <a:p>
          <a:endParaRPr lang="zh-CN" altLang="en-US"/>
        </a:p>
      </dgm:t>
    </dgm:pt>
    <dgm:pt modelId="{6C0A6C89-3168-434F-A12F-B2987AC2E646}">
      <dgm:prSet phldrT="[文本]"/>
      <dgm:spPr/>
      <dgm:t>
        <a:bodyPr/>
        <a:lstStyle/>
        <a:p>
          <a:r>
            <a:rPr lang="zh-CN" altLang="en-US" dirty="0" smtClean="0"/>
            <a:t>通过</a:t>
          </a:r>
          <a:r>
            <a:rPr lang="en-US" altLang="zh-CN" dirty="0" smtClean="0"/>
            <a:t>kettle</a:t>
          </a:r>
          <a:r>
            <a:rPr lang="zh-CN" altLang="en-US" dirty="0" smtClean="0"/>
            <a:t>每天定时导出文件至本地</a:t>
          </a:r>
          <a:endParaRPr lang="zh-CN" altLang="en-US" dirty="0"/>
        </a:p>
      </dgm:t>
    </dgm:pt>
    <dgm:pt modelId="{08436821-275A-1D42-8477-42A71B6D5699}" type="parTrans" cxnId="{9F319E02-F453-9347-A090-0F5C8CEBEDE3}">
      <dgm:prSet/>
      <dgm:spPr/>
      <dgm:t>
        <a:bodyPr/>
        <a:lstStyle/>
        <a:p>
          <a:endParaRPr lang="zh-CN" altLang="en-US"/>
        </a:p>
      </dgm:t>
    </dgm:pt>
    <dgm:pt modelId="{A14EED15-6F6A-B943-B5D2-0A64A544AA4D}" type="sibTrans" cxnId="{9F319E02-F453-9347-A090-0F5C8CEBEDE3}">
      <dgm:prSet/>
      <dgm:spPr/>
      <dgm:t>
        <a:bodyPr/>
        <a:lstStyle/>
        <a:p>
          <a:endParaRPr lang="zh-CN" altLang="en-US"/>
        </a:p>
      </dgm:t>
    </dgm:pt>
    <dgm:pt modelId="{A68BB369-24C0-0246-B788-FD703C1CF364}">
      <dgm:prSet phldrT="[文本]"/>
      <dgm:spPr/>
      <dgm:t>
        <a:bodyPr/>
        <a:lstStyle/>
        <a:p>
          <a:r>
            <a:rPr lang="en-US" altLang="zh-CN" dirty="0" err="1" smtClean="0"/>
            <a:t>clickhouse</a:t>
          </a:r>
          <a:r>
            <a:rPr lang="zh-CN" altLang="en-US" dirty="0" smtClean="0"/>
            <a:t>数据库</a:t>
          </a:r>
          <a:endParaRPr lang="zh-CN" altLang="en-US" dirty="0"/>
        </a:p>
      </dgm:t>
    </dgm:pt>
    <dgm:pt modelId="{C50E9D1F-936A-B045-915D-C8C68B90FF80}" type="parTrans" cxnId="{21D83CB1-5BFB-6B4A-94AD-98E5CA63ED73}">
      <dgm:prSet/>
      <dgm:spPr/>
      <dgm:t>
        <a:bodyPr/>
        <a:lstStyle/>
        <a:p>
          <a:endParaRPr lang="zh-CN" altLang="en-US"/>
        </a:p>
      </dgm:t>
    </dgm:pt>
    <dgm:pt modelId="{77FD900A-C045-4A4F-8CF6-E048BC6D56FA}" type="sibTrans" cxnId="{21D83CB1-5BFB-6B4A-94AD-98E5CA63ED73}">
      <dgm:prSet/>
      <dgm:spPr/>
      <dgm:t>
        <a:bodyPr/>
        <a:lstStyle/>
        <a:p>
          <a:endParaRPr lang="zh-CN" altLang="en-US"/>
        </a:p>
      </dgm:t>
    </dgm:pt>
    <dgm:pt modelId="{6E617157-16B3-9646-91B3-B5219FFA739E}">
      <dgm:prSet phldrT="[文本]"/>
      <dgm:spPr/>
      <dgm:t>
        <a:bodyPr/>
        <a:lstStyle/>
        <a:p>
          <a:r>
            <a:rPr lang="zh-CN" altLang="en-US" dirty="0" smtClean="0"/>
            <a:t>通过</a:t>
          </a:r>
          <a:r>
            <a:rPr lang="en-US" altLang="zh-CN" dirty="0" err="1" smtClean="0"/>
            <a:t>clickhouse</a:t>
          </a:r>
          <a:r>
            <a:rPr lang="en-US" altLang="zh-CN" dirty="0" smtClean="0"/>
            <a:t>-client</a:t>
          </a:r>
          <a:r>
            <a:rPr lang="zh-CN" altLang="en-US" dirty="0" smtClean="0"/>
            <a:t>将文本导入</a:t>
          </a:r>
          <a:r>
            <a:rPr lang="en-US" altLang="zh-CN" dirty="0" err="1" smtClean="0"/>
            <a:t>ck</a:t>
          </a:r>
          <a:r>
            <a:rPr lang="zh-CN" altLang="en-US" dirty="0" smtClean="0"/>
            <a:t>数据库</a:t>
          </a:r>
          <a:endParaRPr lang="zh-CN" altLang="en-US" dirty="0"/>
        </a:p>
      </dgm:t>
    </dgm:pt>
    <dgm:pt modelId="{DFD9843B-475E-084A-863A-731A7AC0C61A}" type="parTrans" cxnId="{43C2E660-9C77-FB4F-BF9B-092E5B741703}">
      <dgm:prSet/>
      <dgm:spPr/>
      <dgm:t>
        <a:bodyPr/>
        <a:lstStyle/>
        <a:p>
          <a:endParaRPr lang="zh-CN" altLang="en-US"/>
        </a:p>
      </dgm:t>
    </dgm:pt>
    <dgm:pt modelId="{F0DFC4F0-BF1C-D741-BA45-2D4560529251}" type="sibTrans" cxnId="{43C2E660-9C77-FB4F-BF9B-092E5B741703}">
      <dgm:prSet/>
      <dgm:spPr/>
      <dgm:t>
        <a:bodyPr/>
        <a:lstStyle/>
        <a:p>
          <a:endParaRPr lang="zh-CN" altLang="en-US"/>
        </a:p>
      </dgm:t>
    </dgm:pt>
    <dgm:pt modelId="{760B531D-B243-A84F-B391-866E49456BF8}" type="pres">
      <dgm:prSet presAssocID="{9001FF3B-3EFB-0949-80EA-245C6F092B4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38BF37-E828-3748-9976-05B4EFA4694D}" type="pres">
      <dgm:prSet presAssocID="{9001FF3B-3EFB-0949-80EA-245C6F092B44}" presName="tSp" presStyleCnt="0"/>
      <dgm:spPr/>
    </dgm:pt>
    <dgm:pt modelId="{27AB359A-6F90-3646-8ED5-39521A8CF2B4}" type="pres">
      <dgm:prSet presAssocID="{9001FF3B-3EFB-0949-80EA-245C6F092B44}" presName="bSp" presStyleCnt="0"/>
      <dgm:spPr/>
    </dgm:pt>
    <dgm:pt modelId="{F0E95A55-80C0-A342-ADD7-210A3524B93B}" type="pres">
      <dgm:prSet presAssocID="{9001FF3B-3EFB-0949-80EA-245C6F092B44}" presName="process" presStyleCnt="0"/>
      <dgm:spPr/>
    </dgm:pt>
    <dgm:pt modelId="{50087782-CC32-9541-BD63-C79D1C801978}" type="pres">
      <dgm:prSet presAssocID="{980922B5-7F01-7C45-AEDF-72B14C5395F4}" presName="composite1" presStyleCnt="0"/>
      <dgm:spPr/>
    </dgm:pt>
    <dgm:pt modelId="{AE41A7EF-D959-9744-A545-E3B32E84ABAC}" type="pres">
      <dgm:prSet presAssocID="{980922B5-7F01-7C45-AEDF-72B14C5395F4}" presName="dummyNode1" presStyleLbl="node1" presStyleIdx="0" presStyleCnt="3"/>
      <dgm:spPr/>
    </dgm:pt>
    <dgm:pt modelId="{502302B4-D2FB-6748-AFFE-7116A1A0D9BC}" type="pres">
      <dgm:prSet presAssocID="{980922B5-7F01-7C45-AEDF-72B14C5395F4}" presName="childNode1" presStyleLbl="bgAcc1" presStyleIdx="0" presStyleCnt="3" custFlipVert="1" custScaleX="72205" custScaleY="20542" custLinFactNeighborX="12926" custLinFactNeighborY="5135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396420-CFB8-4642-AA90-687B19A13D7C}" type="pres">
      <dgm:prSet presAssocID="{980922B5-7F01-7C45-AEDF-72B14C5395F4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D01C22-25F6-644B-9124-B2009AE5B442}" type="pres">
      <dgm:prSet presAssocID="{980922B5-7F01-7C45-AEDF-72B14C5395F4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5858DC-C5E9-5D47-A0EC-43F44E2744EE}" type="pres">
      <dgm:prSet presAssocID="{980922B5-7F01-7C45-AEDF-72B14C5395F4}" presName="connSite1" presStyleCnt="0"/>
      <dgm:spPr/>
    </dgm:pt>
    <dgm:pt modelId="{65AC3254-73DB-E846-A6C1-EE70EEDA4A14}" type="pres">
      <dgm:prSet presAssocID="{DD39E471-7088-7545-A611-EF078F5350B8}" presName="Name9" presStyleLbl="sibTrans2D1" presStyleIdx="0" presStyleCnt="2"/>
      <dgm:spPr/>
      <dgm:t>
        <a:bodyPr/>
        <a:lstStyle/>
        <a:p>
          <a:endParaRPr lang="zh-CN" altLang="en-US"/>
        </a:p>
      </dgm:t>
    </dgm:pt>
    <dgm:pt modelId="{FE863CDD-D5E3-DB4C-AA62-BF7C7063A1FA}" type="pres">
      <dgm:prSet presAssocID="{58D1BBF7-980E-E745-AC0D-AD3E78FEDAB1}" presName="composite2" presStyleCnt="0"/>
      <dgm:spPr/>
    </dgm:pt>
    <dgm:pt modelId="{FB1DD116-DA47-1947-B98D-294CAD24B65D}" type="pres">
      <dgm:prSet presAssocID="{58D1BBF7-980E-E745-AC0D-AD3E78FEDAB1}" presName="dummyNode2" presStyleLbl="node1" presStyleIdx="0" presStyleCnt="3"/>
      <dgm:spPr/>
    </dgm:pt>
    <dgm:pt modelId="{5D251072-E04C-7440-957F-38AD3C58F7A8}" type="pres">
      <dgm:prSet presAssocID="{58D1BBF7-980E-E745-AC0D-AD3E78FEDAB1}" presName="childNode2" presStyleLbl="bgAcc1" presStyleIdx="1" presStyleCnt="3" custLinFactNeighborX="8354" custLinFactNeighborY="3465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C941F8-514E-0647-A7F6-558FDC64037C}" type="pres">
      <dgm:prSet presAssocID="{58D1BBF7-980E-E745-AC0D-AD3E78FEDAB1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358767-D6C8-D944-BF82-557A1D58429F}" type="pres">
      <dgm:prSet presAssocID="{58D1BBF7-980E-E745-AC0D-AD3E78FEDAB1}" presName="parentNode2" presStyleLbl="node1" presStyleIdx="1" presStyleCnt="3" custLinFactNeighborX="-5388" custLinFactNeighborY="9074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69F5A7-8D95-DC43-9513-E6F6B406CC84}" type="pres">
      <dgm:prSet presAssocID="{58D1BBF7-980E-E745-AC0D-AD3E78FEDAB1}" presName="connSite2" presStyleCnt="0"/>
      <dgm:spPr/>
    </dgm:pt>
    <dgm:pt modelId="{A99C077D-868B-9B4E-BEB5-FA93F72432C3}" type="pres">
      <dgm:prSet presAssocID="{C3036147-D6B6-3549-BCFF-AFF501C820CE}" presName="Name18" presStyleLbl="sibTrans2D1" presStyleIdx="1" presStyleCnt="2" custScaleY="76637"/>
      <dgm:spPr/>
      <dgm:t>
        <a:bodyPr/>
        <a:lstStyle/>
        <a:p>
          <a:endParaRPr lang="zh-CN" altLang="en-US"/>
        </a:p>
      </dgm:t>
    </dgm:pt>
    <dgm:pt modelId="{7420EC5A-F190-734F-9941-7DE5BBEA34AD}" type="pres">
      <dgm:prSet presAssocID="{A68BB369-24C0-0246-B788-FD703C1CF364}" presName="composite1" presStyleCnt="0"/>
      <dgm:spPr/>
    </dgm:pt>
    <dgm:pt modelId="{0325E300-9B3B-D54C-A594-D8E1D6843E66}" type="pres">
      <dgm:prSet presAssocID="{A68BB369-24C0-0246-B788-FD703C1CF364}" presName="dummyNode1" presStyleLbl="node1" presStyleIdx="1" presStyleCnt="3"/>
      <dgm:spPr/>
    </dgm:pt>
    <dgm:pt modelId="{27F9B678-1163-C84A-85BF-BDDD4799A99A}" type="pres">
      <dgm:prSet presAssocID="{A68BB369-24C0-0246-B788-FD703C1CF364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801837-117E-E84B-851C-34B09CD2CD7D}" type="pres">
      <dgm:prSet presAssocID="{A68BB369-24C0-0246-B788-FD703C1CF364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7A2B5C-2F5D-064E-9D02-8B88911A233F}" type="pres">
      <dgm:prSet presAssocID="{A68BB369-24C0-0246-B788-FD703C1CF364}" presName="parentNode1" presStyleLbl="node1" presStyleIdx="2" presStyleCnt="3" custScaleX="12637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AE9806-18D1-1444-8926-D4294D8E016E}" type="pres">
      <dgm:prSet presAssocID="{A68BB369-24C0-0246-B788-FD703C1CF364}" presName="connSite1" presStyleCnt="0"/>
      <dgm:spPr/>
    </dgm:pt>
  </dgm:ptLst>
  <dgm:cxnLst>
    <dgm:cxn modelId="{2D5A952A-32BD-8640-907C-1AAA47F501A1}" srcId="{9001FF3B-3EFB-0949-80EA-245C6F092B44}" destId="{58D1BBF7-980E-E745-AC0D-AD3E78FEDAB1}" srcOrd="1" destOrd="0" parTransId="{436D2255-CA43-6041-88CB-178E99ABC430}" sibTransId="{C3036147-D6B6-3549-BCFF-AFF501C820CE}"/>
    <dgm:cxn modelId="{43C2E660-9C77-FB4F-BF9B-092E5B741703}" srcId="{A68BB369-24C0-0246-B788-FD703C1CF364}" destId="{6E617157-16B3-9646-91B3-B5219FFA739E}" srcOrd="0" destOrd="0" parTransId="{DFD9843B-475E-084A-863A-731A7AC0C61A}" sibTransId="{F0DFC4F0-BF1C-D741-BA45-2D4560529251}"/>
    <dgm:cxn modelId="{FCFEB4A1-227C-0D40-95C0-F615A5DD5620}" type="presOf" srcId="{6C0A6C89-3168-434F-A12F-B2987AC2E646}" destId="{1AC941F8-514E-0647-A7F6-558FDC64037C}" srcOrd="1" destOrd="0" presId="urn:microsoft.com/office/officeart/2005/8/layout/hProcess4"/>
    <dgm:cxn modelId="{5F723E5D-BA4C-4A41-A8A8-90D3DCBD9F62}" type="presOf" srcId="{980922B5-7F01-7C45-AEDF-72B14C5395F4}" destId="{BBD01C22-25F6-644B-9124-B2009AE5B442}" srcOrd="0" destOrd="0" presId="urn:microsoft.com/office/officeart/2005/8/layout/hProcess4"/>
    <dgm:cxn modelId="{21D83CB1-5BFB-6B4A-94AD-98E5CA63ED73}" srcId="{9001FF3B-3EFB-0949-80EA-245C6F092B44}" destId="{A68BB369-24C0-0246-B788-FD703C1CF364}" srcOrd="2" destOrd="0" parTransId="{C50E9D1F-936A-B045-915D-C8C68B90FF80}" sibTransId="{77FD900A-C045-4A4F-8CF6-E048BC6D56FA}"/>
    <dgm:cxn modelId="{7F789FB2-1FD8-0141-8FA2-AF06DE03CF38}" type="presOf" srcId="{58D1BBF7-980E-E745-AC0D-AD3E78FEDAB1}" destId="{42358767-D6C8-D944-BF82-557A1D58429F}" srcOrd="0" destOrd="0" presId="urn:microsoft.com/office/officeart/2005/8/layout/hProcess4"/>
    <dgm:cxn modelId="{0CD2DAB4-2CF5-194C-8F2D-F4FA5C3DF2C7}" type="presOf" srcId="{6E617157-16B3-9646-91B3-B5219FFA739E}" destId="{27F9B678-1163-C84A-85BF-BDDD4799A99A}" srcOrd="0" destOrd="0" presId="urn:microsoft.com/office/officeart/2005/8/layout/hProcess4"/>
    <dgm:cxn modelId="{1ACB2839-18A5-9B42-89EA-3D50FCBCA694}" type="presOf" srcId="{C3036147-D6B6-3549-BCFF-AFF501C820CE}" destId="{A99C077D-868B-9B4E-BEB5-FA93F72432C3}" srcOrd="0" destOrd="0" presId="urn:microsoft.com/office/officeart/2005/8/layout/hProcess4"/>
    <dgm:cxn modelId="{3EBA37BD-580B-9848-AF89-A954A25B2EA6}" type="presOf" srcId="{A68BB369-24C0-0246-B788-FD703C1CF364}" destId="{EE7A2B5C-2F5D-064E-9D02-8B88911A233F}" srcOrd="0" destOrd="0" presId="urn:microsoft.com/office/officeart/2005/8/layout/hProcess4"/>
    <dgm:cxn modelId="{329FEE8A-2C2B-6D4D-81B1-9BF94FC6F9D3}" srcId="{9001FF3B-3EFB-0949-80EA-245C6F092B44}" destId="{980922B5-7F01-7C45-AEDF-72B14C5395F4}" srcOrd="0" destOrd="0" parTransId="{FC4E3547-158C-4A47-AFDB-01DFB1FD7BB8}" sibTransId="{DD39E471-7088-7545-A611-EF078F5350B8}"/>
    <dgm:cxn modelId="{9F319E02-F453-9347-A090-0F5C8CEBEDE3}" srcId="{58D1BBF7-980E-E745-AC0D-AD3E78FEDAB1}" destId="{6C0A6C89-3168-434F-A12F-B2987AC2E646}" srcOrd="0" destOrd="0" parTransId="{08436821-275A-1D42-8477-42A71B6D5699}" sibTransId="{A14EED15-6F6A-B943-B5D2-0A64A544AA4D}"/>
    <dgm:cxn modelId="{AE0ACEF6-7632-A843-A453-F2BD81021483}" type="presOf" srcId="{9001FF3B-3EFB-0949-80EA-245C6F092B44}" destId="{760B531D-B243-A84F-B391-866E49456BF8}" srcOrd="0" destOrd="0" presId="urn:microsoft.com/office/officeart/2005/8/layout/hProcess4"/>
    <dgm:cxn modelId="{99356326-B1A7-FB4C-85D4-B099DA0C771C}" type="presOf" srcId="{DD39E471-7088-7545-A611-EF078F5350B8}" destId="{65AC3254-73DB-E846-A6C1-EE70EEDA4A14}" srcOrd="0" destOrd="0" presId="urn:microsoft.com/office/officeart/2005/8/layout/hProcess4"/>
    <dgm:cxn modelId="{01E00089-D65E-1349-BEEE-EFBAC44C88EE}" type="presOf" srcId="{6E617157-16B3-9646-91B3-B5219FFA739E}" destId="{DD801837-117E-E84B-851C-34B09CD2CD7D}" srcOrd="1" destOrd="0" presId="urn:microsoft.com/office/officeart/2005/8/layout/hProcess4"/>
    <dgm:cxn modelId="{ECEB79C4-7FBE-F549-BCD2-ED4BE0FCEE49}" type="presOf" srcId="{6C0A6C89-3168-434F-A12F-B2987AC2E646}" destId="{5D251072-E04C-7440-957F-38AD3C58F7A8}" srcOrd="0" destOrd="0" presId="urn:microsoft.com/office/officeart/2005/8/layout/hProcess4"/>
    <dgm:cxn modelId="{467A6BEB-91D4-CE44-9940-14CF8082CB14}" type="presParOf" srcId="{760B531D-B243-A84F-B391-866E49456BF8}" destId="{4538BF37-E828-3748-9976-05B4EFA4694D}" srcOrd="0" destOrd="0" presId="urn:microsoft.com/office/officeart/2005/8/layout/hProcess4"/>
    <dgm:cxn modelId="{8B593454-492E-FB4D-8126-3A1028BD2697}" type="presParOf" srcId="{760B531D-B243-A84F-B391-866E49456BF8}" destId="{27AB359A-6F90-3646-8ED5-39521A8CF2B4}" srcOrd="1" destOrd="0" presId="urn:microsoft.com/office/officeart/2005/8/layout/hProcess4"/>
    <dgm:cxn modelId="{E5A1B723-267A-FF4A-AA2A-F54128033593}" type="presParOf" srcId="{760B531D-B243-A84F-B391-866E49456BF8}" destId="{F0E95A55-80C0-A342-ADD7-210A3524B93B}" srcOrd="2" destOrd="0" presId="urn:microsoft.com/office/officeart/2005/8/layout/hProcess4"/>
    <dgm:cxn modelId="{379A78FD-FC70-654A-8A61-312AD363D751}" type="presParOf" srcId="{F0E95A55-80C0-A342-ADD7-210A3524B93B}" destId="{50087782-CC32-9541-BD63-C79D1C801978}" srcOrd="0" destOrd="0" presId="urn:microsoft.com/office/officeart/2005/8/layout/hProcess4"/>
    <dgm:cxn modelId="{92ECF4D8-2E65-3442-BCDA-B2D37D86B71A}" type="presParOf" srcId="{50087782-CC32-9541-BD63-C79D1C801978}" destId="{AE41A7EF-D959-9744-A545-E3B32E84ABAC}" srcOrd="0" destOrd="0" presId="urn:microsoft.com/office/officeart/2005/8/layout/hProcess4"/>
    <dgm:cxn modelId="{56A666F0-742B-9842-9D92-8F9EF530FA25}" type="presParOf" srcId="{50087782-CC32-9541-BD63-C79D1C801978}" destId="{502302B4-D2FB-6748-AFFE-7116A1A0D9BC}" srcOrd="1" destOrd="0" presId="urn:microsoft.com/office/officeart/2005/8/layout/hProcess4"/>
    <dgm:cxn modelId="{0C8C181D-E531-0747-9270-063729AD2BEC}" type="presParOf" srcId="{50087782-CC32-9541-BD63-C79D1C801978}" destId="{0C396420-CFB8-4642-AA90-687B19A13D7C}" srcOrd="2" destOrd="0" presId="urn:microsoft.com/office/officeart/2005/8/layout/hProcess4"/>
    <dgm:cxn modelId="{6DCCF93E-DA26-BF47-AE8F-C7226216A74D}" type="presParOf" srcId="{50087782-CC32-9541-BD63-C79D1C801978}" destId="{BBD01C22-25F6-644B-9124-B2009AE5B442}" srcOrd="3" destOrd="0" presId="urn:microsoft.com/office/officeart/2005/8/layout/hProcess4"/>
    <dgm:cxn modelId="{B544A06B-BA17-BD4E-8EAF-F14047211012}" type="presParOf" srcId="{50087782-CC32-9541-BD63-C79D1C801978}" destId="{E55858DC-C5E9-5D47-A0EC-43F44E2744EE}" srcOrd="4" destOrd="0" presId="urn:microsoft.com/office/officeart/2005/8/layout/hProcess4"/>
    <dgm:cxn modelId="{57C95F45-26F2-6349-9863-2A78EC4A6687}" type="presParOf" srcId="{F0E95A55-80C0-A342-ADD7-210A3524B93B}" destId="{65AC3254-73DB-E846-A6C1-EE70EEDA4A14}" srcOrd="1" destOrd="0" presId="urn:microsoft.com/office/officeart/2005/8/layout/hProcess4"/>
    <dgm:cxn modelId="{F8639FAE-B357-CE44-9578-2027FC14F8FC}" type="presParOf" srcId="{F0E95A55-80C0-A342-ADD7-210A3524B93B}" destId="{FE863CDD-D5E3-DB4C-AA62-BF7C7063A1FA}" srcOrd="2" destOrd="0" presId="urn:microsoft.com/office/officeart/2005/8/layout/hProcess4"/>
    <dgm:cxn modelId="{F1B02B06-DC7E-1042-8936-EDA2DE049B81}" type="presParOf" srcId="{FE863CDD-D5E3-DB4C-AA62-BF7C7063A1FA}" destId="{FB1DD116-DA47-1947-B98D-294CAD24B65D}" srcOrd="0" destOrd="0" presId="urn:microsoft.com/office/officeart/2005/8/layout/hProcess4"/>
    <dgm:cxn modelId="{08673C81-622A-014E-80CD-46518859F189}" type="presParOf" srcId="{FE863CDD-D5E3-DB4C-AA62-BF7C7063A1FA}" destId="{5D251072-E04C-7440-957F-38AD3C58F7A8}" srcOrd="1" destOrd="0" presId="urn:microsoft.com/office/officeart/2005/8/layout/hProcess4"/>
    <dgm:cxn modelId="{27EC518C-241F-4749-AF9F-D85D9851467F}" type="presParOf" srcId="{FE863CDD-D5E3-DB4C-AA62-BF7C7063A1FA}" destId="{1AC941F8-514E-0647-A7F6-558FDC64037C}" srcOrd="2" destOrd="0" presId="urn:microsoft.com/office/officeart/2005/8/layout/hProcess4"/>
    <dgm:cxn modelId="{0FA13DEF-2D1A-EC49-A434-A4D9CDECBAFA}" type="presParOf" srcId="{FE863CDD-D5E3-DB4C-AA62-BF7C7063A1FA}" destId="{42358767-D6C8-D944-BF82-557A1D58429F}" srcOrd="3" destOrd="0" presId="urn:microsoft.com/office/officeart/2005/8/layout/hProcess4"/>
    <dgm:cxn modelId="{D6D35620-399D-D04D-860F-81AF15CD4021}" type="presParOf" srcId="{FE863CDD-D5E3-DB4C-AA62-BF7C7063A1FA}" destId="{4C69F5A7-8D95-DC43-9513-E6F6B406CC84}" srcOrd="4" destOrd="0" presId="urn:microsoft.com/office/officeart/2005/8/layout/hProcess4"/>
    <dgm:cxn modelId="{264E25D8-BA20-994F-B5F7-EF4B9F4D3442}" type="presParOf" srcId="{F0E95A55-80C0-A342-ADD7-210A3524B93B}" destId="{A99C077D-868B-9B4E-BEB5-FA93F72432C3}" srcOrd="3" destOrd="0" presId="urn:microsoft.com/office/officeart/2005/8/layout/hProcess4"/>
    <dgm:cxn modelId="{6C76C6E6-982B-DF4F-94EC-19D7F0903FC1}" type="presParOf" srcId="{F0E95A55-80C0-A342-ADD7-210A3524B93B}" destId="{7420EC5A-F190-734F-9941-7DE5BBEA34AD}" srcOrd="4" destOrd="0" presId="urn:microsoft.com/office/officeart/2005/8/layout/hProcess4"/>
    <dgm:cxn modelId="{863A8533-75FB-9944-A717-A79A529FF782}" type="presParOf" srcId="{7420EC5A-F190-734F-9941-7DE5BBEA34AD}" destId="{0325E300-9B3B-D54C-A594-D8E1D6843E66}" srcOrd="0" destOrd="0" presId="urn:microsoft.com/office/officeart/2005/8/layout/hProcess4"/>
    <dgm:cxn modelId="{FD31B784-AA6E-A14F-8C30-8395CD1FD371}" type="presParOf" srcId="{7420EC5A-F190-734F-9941-7DE5BBEA34AD}" destId="{27F9B678-1163-C84A-85BF-BDDD4799A99A}" srcOrd="1" destOrd="0" presId="urn:microsoft.com/office/officeart/2005/8/layout/hProcess4"/>
    <dgm:cxn modelId="{0298061C-4673-084E-A39A-51FEC1C4A7AA}" type="presParOf" srcId="{7420EC5A-F190-734F-9941-7DE5BBEA34AD}" destId="{DD801837-117E-E84B-851C-34B09CD2CD7D}" srcOrd="2" destOrd="0" presId="urn:microsoft.com/office/officeart/2005/8/layout/hProcess4"/>
    <dgm:cxn modelId="{692B4124-A856-A541-97A2-F21848507ECB}" type="presParOf" srcId="{7420EC5A-F190-734F-9941-7DE5BBEA34AD}" destId="{EE7A2B5C-2F5D-064E-9D02-8B88911A233F}" srcOrd="3" destOrd="0" presId="urn:microsoft.com/office/officeart/2005/8/layout/hProcess4"/>
    <dgm:cxn modelId="{47F85931-099E-3940-863B-731C96F06EF5}" type="presParOf" srcId="{7420EC5A-F190-734F-9941-7DE5BBEA34AD}" destId="{9BAE9806-18D1-1444-8926-D4294D8E016E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302B4-D2FB-6748-AFFE-7116A1A0D9BC}">
      <dsp:nvSpPr>
        <dsp:cNvPr id="0" name=""/>
        <dsp:cNvSpPr/>
      </dsp:nvSpPr>
      <dsp:spPr>
        <a:xfrm flipV="1">
          <a:off x="491541" y="2652803"/>
          <a:ext cx="1322800" cy="310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AC3254-73DB-E846-A6C1-EE70EEDA4A14}">
      <dsp:nvSpPr>
        <dsp:cNvPr id="0" name=""/>
        <dsp:cNvSpPr/>
      </dsp:nvSpPr>
      <dsp:spPr>
        <a:xfrm>
          <a:off x="1135998" y="1770307"/>
          <a:ext cx="2214227" cy="2214227"/>
        </a:xfrm>
        <a:prstGeom prst="leftCircularArrow">
          <a:avLst>
            <a:gd name="adj1" fmla="val 2461"/>
            <a:gd name="adj2" fmla="val 298046"/>
            <a:gd name="adj3" fmla="val 3075408"/>
            <a:gd name="adj4" fmla="val 10026341"/>
            <a:gd name="adj5" fmla="val 287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D01C22-25F6-644B-9124-B2009AE5B442}">
      <dsp:nvSpPr>
        <dsp:cNvPr id="0" name=""/>
        <dsp:cNvSpPr/>
      </dsp:nvSpPr>
      <dsp:spPr>
        <a:xfrm>
          <a:off x="407245" y="2463720"/>
          <a:ext cx="1628450" cy="647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Oracle</a:t>
          </a:r>
          <a:r>
            <a:rPr lang="zh-CN" altLang="en-US" sz="1600" kern="1200" dirty="0" smtClean="0"/>
            <a:t>数据平台</a:t>
          </a:r>
          <a:endParaRPr lang="zh-CN" altLang="en-US" sz="1600" kern="1200" dirty="0"/>
        </a:p>
      </dsp:txBody>
      <dsp:txXfrm>
        <a:off x="426212" y="2482687"/>
        <a:ext cx="1590516" cy="609646"/>
      </dsp:txXfrm>
    </dsp:sp>
    <dsp:sp modelId="{5D251072-E04C-7440-957F-38AD3C58F7A8}">
      <dsp:nvSpPr>
        <dsp:cNvPr id="0" name=""/>
        <dsp:cNvSpPr/>
      </dsp:nvSpPr>
      <dsp:spPr>
        <a:xfrm>
          <a:off x="2448276" y="1800194"/>
          <a:ext cx="1832006" cy="15110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 smtClean="0"/>
            <a:t>通过</a:t>
          </a:r>
          <a:r>
            <a:rPr lang="en-US" altLang="zh-CN" sz="1700" kern="1200" dirty="0" smtClean="0"/>
            <a:t>kettle</a:t>
          </a:r>
          <a:r>
            <a:rPr lang="zh-CN" altLang="en-US" sz="1700" kern="1200" dirty="0" smtClean="0"/>
            <a:t>每天定时导出文件至本地</a:t>
          </a:r>
          <a:endParaRPr lang="zh-CN" altLang="en-US" sz="1700" kern="1200" dirty="0"/>
        </a:p>
      </dsp:txBody>
      <dsp:txXfrm>
        <a:off x="2483049" y="2158757"/>
        <a:ext cx="1762460" cy="1117685"/>
      </dsp:txXfrm>
    </dsp:sp>
    <dsp:sp modelId="{A99C077D-868B-9B4E-BEB5-FA93F72432C3}">
      <dsp:nvSpPr>
        <dsp:cNvPr id="0" name=""/>
        <dsp:cNvSpPr/>
      </dsp:nvSpPr>
      <dsp:spPr>
        <a:xfrm>
          <a:off x="3343861" y="866548"/>
          <a:ext cx="2387773" cy="1829917"/>
        </a:xfrm>
        <a:prstGeom prst="circularArrow">
          <a:avLst>
            <a:gd name="adj1" fmla="val 2283"/>
            <a:gd name="adj2" fmla="val 275244"/>
            <a:gd name="adj3" fmla="val 18509913"/>
            <a:gd name="adj4" fmla="val 11536178"/>
            <a:gd name="adj5" fmla="val 2663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358767-D6C8-D944-BF82-557A1D58429F}">
      <dsp:nvSpPr>
        <dsp:cNvPr id="0" name=""/>
        <dsp:cNvSpPr/>
      </dsp:nvSpPr>
      <dsp:spPr>
        <a:xfrm>
          <a:off x="2614602" y="1540339"/>
          <a:ext cx="1628450" cy="647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/>
            <a:t>Etl</a:t>
          </a:r>
          <a:r>
            <a:rPr lang="zh-CN" altLang="en-US" sz="1600" kern="1200" dirty="0" smtClean="0"/>
            <a:t>服务器</a:t>
          </a:r>
          <a:endParaRPr lang="zh-CN" altLang="en-US" sz="1600" kern="1200" dirty="0"/>
        </a:p>
      </dsp:txBody>
      <dsp:txXfrm>
        <a:off x="2633569" y="1559306"/>
        <a:ext cx="1590516" cy="609646"/>
      </dsp:txXfrm>
    </dsp:sp>
    <dsp:sp modelId="{27F9B678-1163-C84A-85BF-BDDD4799A99A}">
      <dsp:nvSpPr>
        <dsp:cNvPr id="0" name=""/>
        <dsp:cNvSpPr/>
      </dsp:nvSpPr>
      <dsp:spPr>
        <a:xfrm>
          <a:off x="4590328" y="1276488"/>
          <a:ext cx="1832006" cy="15110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 smtClean="0"/>
            <a:t>通过</a:t>
          </a:r>
          <a:r>
            <a:rPr lang="en-US" altLang="zh-CN" sz="1700" kern="1200" dirty="0" err="1" smtClean="0"/>
            <a:t>clickhouse</a:t>
          </a:r>
          <a:r>
            <a:rPr lang="en-US" altLang="zh-CN" sz="1700" kern="1200" dirty="0" smtClean="0"/>
            <a:t>-client</a:t>
          </a:r>
          <a:r>
            <a:rPr lang="zh-CN" altLang="en-US" sz="1700" kern="1200" dirty="0" smtClean="0"/>
            <a:t>将文本导入</a:t>
          </a:r>
          <a:r>
            <a:rPr lang="en-US" altLang="zh-CN" sz="1700" kern="1200" dirty="0" err="1" smtClean="0"/>
            <a:t>ck</a:t>
          </a:r>
          <a:r>
            <a:rPr lang="zh-CN" altLang="en-US" sz="1700" kern="1200" dirty="0" smtClean="0"/>
            <a:t>数据库</a:t>
          </a:r>
          <a:endParaRPr lang="zh-CN" altLang="en-US" sz="1700" kern="1200" dirty="0"/>
        </a:p>
      </dsp:txBody>
      <dsp:txXfrm>
        <a:off x="4625101" y="1311261"/>
        <a:ext cx="1762460" cy="1117685"/>
      </dsp:txXfrm>
    </dsp:sp>
    <dsp:sp modelId="{EE7A2B5C-2F5D-064E-9D02-8B88911A233F}">
      <dsp:nvSpPr>
        <dsp:cNvPr id="0" name=""/>
        <dsp:cNvSpPr/>
      </dsp:nvSpPr>
      <dsp:spPr>
        <a:xfrm>
          <a:off x="4782705" y="2463720"/>
          <a:ext cx="2057921" cy="647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/>
            <a:t>clickhouse</a:t>
          </a:r>
          <a:r>
            <a:rPr lang="zh-CN" altLang="en-US" sz="1600" kern="1200" dirty="0" smtClean="0"/>
            <a:t>数据库</a:t>
          </a:r>
          <a:endParaRPr lang="zh-CN" altLang="en-US" sz="1600" kern="1200" dirty="0"/>
        </a:p>
      </dsp:txBody>
      <dsp:txXfrm>
        <a:off x="4801672" y="2482687"/>
        <a:ext cx="2019987" cy="609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2019/10/20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2879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125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208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5130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3001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4967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662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3352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03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  <p:sldLayoutId id="2147483659" r:id="rId5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3.jp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openxmlformats.org/officeDocument/2006/relationships/themeOverride" Target="../theme/themeOverride8.xml"/><Relationship Id="rId2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p963/davinci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themeOverride" Target="../theme/themeOverride10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5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themeOverride" Target="../theme/themeOverride7.xml"/><Relationship Id="rId2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3E264739-DBCA-4E59-B517-F546C6D84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73" y="123478"/>
            <a:ext cx="9142412" cy="5162107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018F86F3-9C24-4778-A7B1-59B66B4AE4F6}"/>
              </a:ext>
            </a:extLst>
          </p:cNvPr>
          <p:cNvSpPr/>
          <p:nvPr/>
        </p:nvSpPr>
        <p:spPr>
          <a:xfrm>
            <a:off x="2476798" y="2090646"/>
            <a:ext cx="597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spc="300" dirty="0" err="1" smtClean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clickhouse</a:t>
            </a:r>
            <a:r>
              <a:rPr lang="zh-CN" altLang="en-US" sz="3600" b="1" spc="300" dirty="0" smtClean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数仓应用实践</a:t>
            </a:r>
            <a:endParaRPr lang="zh-CN" altLang="en-US" sz="3600" b="1" spc="300" dirty="0">
              <a:solidFill>
                <a:srgbClr val="0070C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TextBox 84">
            <a:extLst>
              <a:ext uri="{FF2B5EF4-FFF2-40B4-BE49-F238E27FC236}">
                <a16:creationId xmlns:a16="http://schemas.microsoft.com/office/drawing/2014/main" xmlns="" id="{88905920-8363-4876-B2B3-2E92A2B2F7D3}"/>
              </a:ext>
            </a:extLst>
          </p:cNvPr>
          <p:cNvSpPr txBox="1"/>
          <p:nvPr/>
        </p:nvSpPr>
        <p:spPr>
          <a:xfrm>
            <a:off x="2915816" y="3090935"/>
            <a:ext cx="3252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演讲人：朱元                           日期： </a:t>
            </a:r>
            <a:r>
              <a:rPr lang="en-US" altLang="zh-CN" sz="1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2019-10-20</a:t>
            </a:r>
            <a:endParaRPr lang="zh-CN" alt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AutoShape 3">
            <a:extLst>
              <a:ext uri="{FF2B5EF4-FFF2-40B4-BE49-F238E27FC236}">
                <a16:creationId xmlns:a16="http://schemas.microsoft.com/office/drawing/2014/main" xmlns="" id="{71E8B067-0E26-41E8-BC16-3E85B482ED0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252413" y="2578100"/>
            <a:ext cx="4303713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xmlns="" id="{0CB96B97-6A51-4EA4-A527-E53710432D73}"/>
              </a:ext>
            </a:extLst>
          </p:cNvPr>
          <p:cNvSpPr>
            <a:spLocks/>
          </p:cNvSpPr>
          <p:nvPr/>
        </p:nvSpPr>
        <p:spPr bwMode="auto">
          <a:xfrm>
            <a:off x="6878638" y="2898675"/>
            <a:ext cx="2263775" cy="2265363"/>
          </a:xfrm>
          <a:custGeom>
            <a:avLst/>
            <a:gdLst>
              <a:gd name="T0" fmla="*/ 1426 w 1426"/>
              <a:gd name="T1" fmla="*/ 0 h 1427"/>
              <a:gd name="T2" fmla="*/ 1426 w 1426"/>
              <a:gd name="T3" fmla="*/ 1427 h 1427"/>
              <a:gd name="T4" fmla="*/ 0 w 1426"/>
              <a:gd name="T5" fmla="*/ 1427 h 1427"/>
              <a:gd name="T6" fmla="*/ 1426 w 1426"/>
              <a:gd name="T7" fmla="*/ 0 h 1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26" h="1427">
                <a:moveTo>
                  <a:pt x="1426" y="0"/>
                </a:moveTo>
                <a:lnTo>
                  <a:pt x="1426" y="1427"/>
                </a:lnTo>
                <a:lnTo>
                  <a:pt x="0" y="1427"/>
                </a:lnTo>
                <a:lnTo>
                  <a:pt x="1426" y="0"/>
                </a:lnTo>
                <a:close/>
              </a:path>
            </a:pathLst>
          </a:custGeom>
          <a:solidFill>
            <a:srgbClr val="1727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DC2EE0E9-C35B-4603-9A41-63D803EE76AA}"/>
              </a:ext>
            </a:extLst>
          </p:cNvPr>
          <p:cNvGrpSpPr/>
          <p:nvPr/>
        </p:nvGrpSpPr>
        <p:grpSpPr>
          <a:xfrm>
            <a:off x="5746750" y="2898675"/>
            <a:ext cx="3395663" cy="2265363"/>
            <a:chOff x="5746750" y="2898675"/>
            <a:chExt cx="3395663" cy="22653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xmlns="" id="{1F3597F4-C8A1-42FF-9B34-DB4B99FD4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2898675"/>
              <a:ext cx="1130300" cy="1133475"/>
            </a:xfrm>
            <a:custGeom>
              <a:avLst/>
              <a:gdLst>
                <a:gd name="T0" fmla="*/ 712 w 712"/>
                <a:gd name="T1" fmla="*/ 714 h 714"/>
                <a:gd name="T2" fmla="*/ 712 w 712"/>
                <a:gd name="T3" fmla="*/ 0 h 714"/>
                <a:gd name="T4" fmla="*/ 0 w 712"/>
                <a:gd name="T5" fmla="*/ 714 h 714"/>
                <a:gd name="T6" fmla="*/ 712 w 712"/>
                <a:gd name="T7" fmla="*/ 714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2" h="714">
                  <a:moveTo>
                    <a:pt x="712" y="714"/>
                  </a:moveTo>
                  <a:lnTo>
                    <a:pt x="712" y="0"/>
                  </a:lnTo>
                  <a:lnTo>
                    <a:pt x="0" y="714"/>
                  </a:lnTo>
                  <a:lnTo>
                    <a:pt x="712" y="714"/>
                  </a:lnTo>
                  <a:close/>
                </a:path>
              </a:pathLst>
            </a:custGeom>
            <a:solidFill>
              <a:srgbClr val="339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xmlns="" id="{3381218C-57CA-410B-B047-D18ED5433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4032150"/>
              <a:ext cx="1130300" cy="1131888"/>
            </a:xfrm>
            <a:custGeom>
              <a:avLst/>
              <a:gdLst>
                <a:gd name="T0" fmla="*/ 0 w 712"/>
                <a:gd name="T1" fmla="*/ 0 h 713"/>
                <a:gd name="T2" fmla="*/ 0 w 712"/>
                <a:gd name="T3" fmla="*/ 713 h 713"/>
                <a:gd name="T4" fmla="*/ 712 w 712"/>
                <a:gd name="T5" fmla="*/ 0 h 713"/>
                <a:gd name="T6" fmla="*/ 0 w 712"/>
                <a:gd name="T7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2" h="713">
                  <a:moveTo>
                    <a:pt x="0" y="0"/>
                  </a:moveTo>
                  <a:lnTo>
                    <a:pt x="0" y="713"/>
                  </a:lnTo>
                  <a:lnTo>
                    <a:pt x="7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xmlns="" id="{6722CB9C-6E35-4385-AFFD-E194C0D21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8938" y="2898675"/>
              <a:ext cx="1133475" cy="1133475"/>
            </a:xfrm>
            <a:custGeom>
              <a:avLst/>
              <a:gdLst>
                <a:gd name="T0" fmla="*/ 0 w 714"/>
                <a:gd name="T1" fmla="*/ 0 h 714"/>
                <a:gd name="T2" fmla="*/ 0 w 714"/>
                <a:gd name="T3" fmla="*/ 714 h 714"/>
                <a:gd name="T4" fmla="*/ 714 w 714"/>
                <a:gd name="T5" fmla="*/ 0 h 714"/>
                <a:gd name="T6" fmla="*/ 0 w 714"/>
                <a:gd name="T7" fmla="*/ 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4" h="714">
                  <a:moveTo>
                    <a:pt x="0" y="0"/>
                  </a:moveTo>
                  <a:lnTo>
                    <a:pt x="0" y="714"/>
                  </a:lnTo>
                  <a:lnTo>
                    <a:pt x="7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AA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xmlns="" id="{A8F4E4DC-1619-4884-BBA2-D97F77B9A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4032150"/>
              <a:ext cx="1131888" cy="1131888"/>
            </a:xfrm>
            <a:custGeom>
              <a:avLst/>
              <a:gdLst>
                <a:gd name="T0" fmla="*/ 713 w 713"/>
                <a:gd name="T1" fmla="*/ 713 h 713"/>
                <a:gd name="T2" fmla="*/ 713 w 713"/>
                <a:gd name="T3" fmla="*/ 0 h 713"/>
                <a:gd name="T4" fmla="*/ 0 w 713"/>
                <a:gd name="T5" fmla="*/ 713 h 713"/>
                <a:gd name="T6" fmla="*/ 713 w 713"/>
                <a:gd name="T7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3" h="713">
                  <a:moveTo>
                    <a:pt x="713" y="713"/>
                  </a:moveTo>
                  <a:lnTo>
                    <a:pt x="713" y="0"/>
                  </a:lnTo>
                  <a:lnTo>
                    <a:pt x="0" y="713"/>
                  </a:lnTo>
                  <a:lnTo>
                    <a:pt x="713" y="713"/>
                  </a:lnTo>
                  <a:close/>
                </a:path>
              </a:pathLst>
            </a:custGeom>
            <a:solidFill>
              <a:srgbClr val="336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Freeform 10">
            <a:extLst>
              <a:ext uri="{FF2B5EF4-FFF2-40B4-BE49-F238E27FC236}">
                <a16:creationId xmlns:a16="http://schemas.microsoft.com/office/drawing/2014/main" xmlns="" id="{CB1AD1F0-AC82-4C90-A74E-C696747AB0B0}"/>
              </a:ext>
            </a:extLst>
          </p:cNvPr>
          <p:cNvSpPr>
            <a:spLocks/>
          </p:cNvSpPr>
          <p:nvPr/>
        </p:nvSpPr>
        <p:spPr bwMode="auto">
          <a:xfrm>
            <a:off x="-1588" y="-1588"/>
            <a:ext cx="3063875" cy="3067050"/>
          </a:xfrm>
          <a:custGeom>
            <a:avLst/>
            <a:gdLst>
              <a:gd name="T0" fmla="*/ 0 w 1930"/>
              <a:gd name="T1" fmla="*/ 1932 h 1932"/>
              <a:gd name="T2" fmla="*/ 0 w 1930"/>
              <a:gd name="T3" fmla="*/ 0 h 1932"/>
              <a:gd name="T4" fmla="*/ 1930 w 1930"/>
              <a:gd name="T5" fmla="*/ 0 h 1932"/>
              <a:gd name="T6" fmla="*/ 0 w 1930"/>
              <a:gd name="T7" fmla="*/ 1932 h 1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30" h="1932">
                <a:moveTo>
                  <a:pt x="0" y="1932"/>
                </a:moveTo>
                <a:lnTo>
                  <a:pt x="0" y="0"/>
                </a:lnTo>
                <a:lnTo>
                  <a:pt x="1930" y="0"/>
                </a:lnTo>
                <a:lnTo>
                  <a:pt x="0" y="1932"/>
                </a:lnTo>
                <a:close/>
              </a:path>
            </a:pathLst>
          </a:custGeom>
          <a:solidFill>
            <a:srgbClr val="1727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2172D968-0824-4050-A733-F13EF329C952}"/>
              </a:ext>
            </a:extLst>
          </p:cNvPr>
          <p:cNvGrpSpPr/>
          <p:nvPr/>
        </p:nvGrpSpPr>
        <p:grpSpPr>
          <a:xfrm>
            <a:off x="-1588" y="-1588"/>
            <a:ext cx="4597401" cy="3067051"/>
            <a:chOff x="-1588" y="-1588"/>
            <a:chExt cx="4597401" cy="306705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xmlns="" id="{CA83AD27-CC29-457A-A852-93AA3CB18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350" y="1531938"/>
              <a:ext cx="1531938" cy="1533525"/>
            </a:xfrm>
            <a:custGeom>
              <a:avLst/>
              <a:gdLst>
                <a:gd name="T0" fmla="*/ 0 w 965"/>
                <a:gd name="T1" fmla="*/ 0 h 966"/>
                <a:gd name="T2" fmla="*/ 0 w 965"/>
                <a:gd name="T3" fmla="*/ 966 h 966"/>
                <a:gd name="T4" fmla="*/ 965 w 965"/>
                <a:gd name="T5" fmla="*/ 0 h 966"/>
                <a:gd name="T6" fmla="*/ 0 w 965"/>
                <a:gd name="T7" fmla="*/ 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5" h="966">
                  <a:moveTo>
                    <a:pt x="0" y="0"/>
                  </a:moveTo>
                  <a:lnTo>
                    <a:pt x="0" y="966"/>
                  </a:lnTo>
                  <a:lnTo>
                    <a:pt x="9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xmlns="" id="{1A4CC670-6ADD-4EDF-BFBD-05866D749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350" y="-1588"/>
              <a:ext cx="1531938" cy="1533525"/>
            </a:xfrm>
            <a:custGeom>
              <a:avLst/>
              <a:gdLst>
                <a:gd name="T0" fmla="*/ 965 w 965"/>
                <a:gd name="T1" fmla="*/ 966 h 966"/>
                <a:gd name="T2" fmla="*/ 965 w 965"/>
                <a:gd name="T3" fmla="*/ 0 h 966"/>
                <a:gd name="T4" fmla="*/ 0 w 965"/>
                <a:gd name="T5" fmla="*/ 966 h 966"/>
                <a:gd name="T6" fmla="*/ 965 w 965"/>
                <a:gd name="T7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5" h="966">
                  <a:moveTo>
                    <a:pt x="965" y="966"/>
                  </a:moveTo>
                  <a:lnTo>
                    <a:pt x="965" y="0"/>
                  </a:lnTo>
                  <a:lnTo>
                    <a:pt x="0" y="966"/>
                  </a:lnTo>
                  <a:lnTo>
                    <a:pt x="965" y="966"/>
                  </a:lnTo>
                  <a:close/>
                </a:path>
              </a:pathLst>
            </a:custGeom>
            <a:solidFill>
              <a:srgbClr val="339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xmlns="" id="{BDA7C1EB-7ABD-4BAC-92DD-8DDCA60E9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88" y="1531938"/>
              <a:ext cx="1531938" cy="1533525"/>
            </a:xfrm>
            <a:custGeom>
              <a:avLst/>
              <a:gdLst>
                <a:gd name="T0" fmla="*/ 965 w 965"/>
                <a:gd name="T1" fmla="*/ 966 h 966"/>
                <a:gd name="T2" fmla="*/ 965 w 965"/>
                <a:gd name="T3" fmla="*/ 0 h 966"/>
                <a:gd name="T4" fmla="*/ 0 w 965"/>
                <a:gd name="T5" fmla="*/ 966 h 966"/>
                <a:gd name="T6" fmla="*/ 965 w 965"/>
                <a:gd name="T7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5" h="966">
                  <a:moveTo>
                    <a:pt x="965" y="966"/>
                  </a:moveTo>
                  <a:lnTo>
                    <a:pt x="965" y="0"/>
                  </a:lnTo>
                  <a:lnTo>
                    <a:pt x="0" y="966"/>
                  </a:lnTo>
                  <a:lnTo>
                    <a:pt x="965" y="966"/>
                  </a:lnTo>
                  <a:close/>
                </a:path>
              </a:pathLst>
            </a:custGeom>
            <a:solidFill>
              <a:srgbClr val="336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xmlns="" id="{572331A7-EBCB-4B19-BA91-BC9781024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288" y="-1588"/>
              <a:ext cx="1533525" cy="1533525"/>
            </a:xfrm>
            <a:custGeom>
              <a:avLst/>
              <a:gdLst>
                <a:gd name="T0" fmla="*/ 0 w 966"/>
                <a:gd name="T1" fmla="*/ 0 h 966"/>
                <a:gd name="T2" fmla="*/ 0 w 966"/>
                <a:gd name="T3" fmla="*/ 966 h 966"/>
                <a:gd name="T4" fmla="*/ 966 w 966"/>
                <a:gd name="T5" fmla="*/ 0 h 966"/>
                <a:gd name="T6" fmla="*/ 0 w 966"/>
                <a:gd name="T7" fmla="*/ 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6" h="966">
                  <a:moveTo>
                    <a:pt x="0" y="0"/>
                  </a:moveTo>
                  <a:lnTo>
                    <a:pt x="0" y="966"/>
                  </a:lnTo>
                  <a:lnTo>
                    <a:pt x="9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AA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055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5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195486"/>
            <a:ext cx="3103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 仓 建 设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mr-IN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–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主题事实清单表</a:t>
            </a:r>
            <a:endParaRPr lang="en-GB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9552" y="564818"/>
            <a:ext cx="5688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主题事实清单表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采用引擎</a:t>
            </a:r>
            <a:r>
              <a:rPr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MergeTree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.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同步策略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: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每日从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oracle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数据平台增量同步到</a:t>
            </a:r>
            <a:r>
              <a:rPr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ck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数仓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.</a:t>
            </a:r>
            <a:endParaRPr lang="en-GB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211149"/>
            <a:ext cx="6611555" cy="372348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8995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5536" y="195486"/>
            <a:ext cx="2411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 仓 建 设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mr-IN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–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对外数据</a:t>
            </a:r>
            <a:endParaRPr lang="en-GB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545436"/>
            <a:ext cx="6264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目前对外开放是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主题事实清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单表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+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维度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表 封装成一个视图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,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类似如下</a:t>
            </a:r>
            <a:endParaRPr lang="en-GB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02474"/>
            <a:ext cx="7802595" cy="368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9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 txBox="1">
            <a:spLocks/>
          </p:cNvSpPr>
          <p:nvPr/>
        </p:nvSpPr>
        <p:spPr>
          <a:xfrm>
            <a:off x="755576" y="171626"/>
            <a:ext cx="2592288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 据  展 示 </a:t>
            </a:r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多 维 分析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3608" y="552104"/>
            <a:ext cx="453650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kumimoji="1" lang="en-US" altLang="zh-CN" sz="10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kumimoji="1" lang="zh-CN" altLang="en-US" sz="1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采用开源报表系统</a:t>
            </a:r>
            <a:r>
              <a:rPr kumimoji="1" lang="en-US" altLang="zh-CN" sz="1000" b="1" dirty="0" err="1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davinci</a:t>
            </a:r>
            <a:r>
              <a:rPr kumimoji="1" lang="zh-CN" altLang="en-US" sz="1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 地址</a:t>
            </a:r>
            <a:r>
              <a:rPr kumimoji="1" lang="en-US" altLang="zh-CN" sz="1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en-US" altLang="zh-CN" sz="1000" dirty="0">
                <a:hlinkClick r:id="rId3"/>
              </a:rPr>
              <a:t>https://github.com/edp963/davinci</a:t>
            </a:r>
            <a:endParaRPr kumimoji="1" lang="en-US" altLang="zh-CN" sz="10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054687"/>
            <a:ext cx="4345454" cy="38184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1054687"/>
            <a:ext cx="421547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1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9824C3B1-79D3-486C-B2EB-2D9125649580}"/>
              </a:ext>
            </a:extLst>
          </p:cNvPr>
          <p:cNvSpPr txBox="1"/>
          <p:nvPr/>
        </p:nvSpPr>
        <p:spPr>
          <a:xfrm>
            <a:off x="3322568" y="2803852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实践遇到的问题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9BBEE545-5550-4542-82B5-9CB25FE8EF60}"/>
              </a:ext>
            </a:extLst>
          </p:cNvPr>
          <p:cNvGrpSpPr/>
          <p:nvPr/>
        </p:nvGrpSpPr>
        <p:grpSpPr>
          <a:xfrm>
            <a:off x="4018465" y="1410839"/>
            <a:ext cx="1152268" cy="1152268"/>
            <a:chOff x="4018465" y="1063488"/>
            <a:chExt cx="1152268" cy="1152268"/>
          </a:xfrm>
          <a:solidFill>
            <a:srgbClr val="33AAB9"/>
          </a:solidFill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xmlns="" id="{CF0A7495-F7ED-4C07-BBFD-B55A4CA4C4C3}"/>
                </a:ext>
              </a:extLst>
            </p:cNvPr>
            <p:cNvSpPr/>
            <p:nvPr/>
          </p:nvSpPr>
          <p:spPr>
            <a:xfrm rot="18950960">
              <a:off x="4018465" y="1063488"/>
              <a:ext cx="1152268" cy="1152268"/>
            </a:xfrm>
            <a:prstGeom prst="roundRect">
              <a:avLst>
                <a:gd name="adj" fmla="val 1442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Rectangle 31">
              <a:extLst>
                <a:ext uri="{FF2B5EF4-FFF2-40B4-BE49-F238E27FC236}">
                  <a16:creationId xmlns:a16="http://schemas.microsoft.com/office/drawing/2014/main" xmlns="" id="{90D929EF-8A4B-41E8-A40F-6C0642938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684" y="1255102"/>
              <a:ext cx="720080" cy="67710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457200"/>
              <a:r>
                <a:rPr lang="en-US" altLang="en-US" sz="4400" b="1" dirty="0" smtClean="0">
                  <a:solidFill>
                    <a:schemeClr val="bg1"/>
                  </a:solidFill>
                  <a:latin typeface="+mn-lt"/>
                  <a:ea typeface="微软雅黑" panose="020B0503020204020204" pitchFamily="34" charset="-122"/>
                </a:rPr>
                <a:t>03</a:t>
              </a:r>
              <a:endParaRPr lang="en-US" altLang="en-US" sz="1600" b="1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Freeform 5">
            <a:extLst>
              <a:ext uri="{FF2B5EF4-FFF2-40B4-BE49-F238E27FC236}">
                <a16:creationId xmlns:a16="http://schemas.microsoft.com/office/drawing/2014/main" xmlns="" id="{07F5F15D-4614-4F44-BDA8-39DF8ED8F2DB}"/>
              </a:ext>
            </a:extLst>
          </p:cNvPr>
          <p:cNvSpPr>
            <a:spLocks/>
          </p:cNvSpPr>
          <p:nvPr/>
        </p:nvSpPr>
        <p:spPr bwMode="auto">
          <a:xfrm>
            <a:off x="6878638" y="2898675"/>
            <a:ext cx="2263775" cy="2265363"/>
          </a:xfrm>
          <a:custGeom>
            <a:avLst/>
            <a:gdLst>
              <a:gd name="T0" fmla="*/ 1426 w 1426"/>
              <a:gd name="T1" fmla="*/ 0 h 1427"/>
              <a:gd name="T2" fmla="*/ 1426 w 1426"/>
              <a:gd name="T3" fmla="*/ 1427 h 1427"/>
              <a:gd name="T4" fmla="*/ 0 w 1426"/>
              <a:gd name="T5" fmla="*/ 1427 h 1427"/>
              <a:gd name="T6" fmla="*/ 1426 w 1426"/>
              <a:gd name="T7" fmla="*/ 0 h 1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26" h="1427">
                <a:moveTo>
                  <a:pt x="1426" y="0"/>
                </a:moveTo>
                <a:lnTo>
                  <a:pt x="1426" y="1427"/>
                </a:lnTo>
                <a:lnTo>
                  <a:pt x="0" y="1427"/>
                </a:lnTo>
                <a:lnTo>
                  <a:pt x="1426" y="0"/>
                </a:lnTo>
                <a:close/>
              </a:path>
            </a:pathLst>
          </a:custGeom>
          <a:solidFill>
            <a:srgbClr val="1727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DA79ED88-4766-4413-90CA-477854BD1AEE}"/>
              </a:ext>
            </a:extLst>
          </p:cNvPr>
          <p:cNvGrpSpPr/>
          <p:nvPr/>
        </p:nvGrpSpPr>
        <p:grpSpPr>
          <a:xfrm>
            <a:off x="5746750" y="2898675"/>
            <a:ext cx="3395663" cy="2265363"/>
            <a:chOff x="5746750" y="2898675"/>
            <a:chExt cx="3395663" cy="22653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xmlns="" id="{CE78FFBA-B629-4CFD-ABCA-51A56568F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2898675"/>
              <a:ext cx="1130300" cy="1133475"/>
            </a:xfrm>
            <a:custGeom>
              <a:avLst/>
              <a:gdLst>
                <a:gd name="T0" fmla="*/ 712 w 712"/>
                <a:gd name="T1" fmla="*/ 714 h 714"/>
                <a:gd name="T2" fmla="*/ 712 w 712"/>
                <a:gd name="T3" fmla="*/ 0 h 714"/>
                <a:gd name="T4" fmla="*/ 0 w 712"/>
                <a:gd name="T5" fmla="*/ 714 h 714"/>
                <a:gd name="T6" fmla="*/ 712 w 712"/>
                <a:gd name="T7" fmla="*/ 714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2" h="714">
                  <a:moveTo>
                    <a:pt x="712" y="714"/>
                  </a:moveTo>
                  <a:lnTo>
                    <a:pt x="712" y="0"/>
                  </a:lnTo>
                  <a:lnTo>
                    <a:pt x="0" y="714"/>
                  </a:lnTo>
                  <a:lnTo>
                    <a:pt x="712" y="714"/>
                  </a:lnTo>
                  <a:close/>
                </a:path>
              </a:pathLst>
            </a:custGeom>
            <a:solidFill>
              <a:srgbClr val="339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xmlns="" id="{93163D1E-EC1C-434F-804A-ACF60445C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4032150"/>
              <a:ext cx="1130300" cy="1131888"/>
            </a:xfrm>
            <a:custGeom>
              <a:avLst/>
              <a:gdLst>
                <a:gd name="T0" fmla="*/ 0 w 712"/>
                <a:gd name="T1" fmla="*/ 0 h 713"/>
                <a:gd name="T2" fmla="*/ 0 w 712"/>
                <a:gd name="T3" fmla="*/ 713 h 713"/>
                <a:gd name="T4" fmla="*/ 712 w 712"/>
                <a:gd name="T5" fmla="*/ 0 h 713"/>
                <a:gd name="T6" fmla="*/ 0 w 712"/>
                <a:gd name="T7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2" h="713">
                  <a:moveTo>
                    <a:pt x="0" y="0"/>
                  </a:moveTo>
                  <a:lnTo>
                    <a:pt x="0" y="713"/>
                  </a:lnTo>
                  <a:lnTo>
                    <a:pt x="7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xmlns="" id="{AF8862E4-25DA-46AD-AA81-07048FCC1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8938" y="2898675"/>
              <a:ext cx="1133475" cy="1133475"/>
            </a:xfrm>
            <a:custGeom>
              <a:avLst/>
              <a:gdLst>
                <a:gd name="T0" fmla="*/ 0 w 714"/>
                <a:gd name="T1" fmla="*/ 0 h 714"/>
                <a:gd name="T2" fmla="*/ 0 w 714"/>
                <a:gd name="T3" fmla="*/ 714 h 714"/>
                <a:gd name="T4" fmla="*/ 714 w 714"/>
                <a:gd name="T5" fmla="*/ 0 h 714"/>
                <a:gd name="T6" fmla="*/ 0 w 714"/>
                <a:gd name="T7" fmla="*/ 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4" h="714">
                  <a:moveTo>
                    <a:pt x="0" y="0"/>
                  </a:moveTo>
                  <a:lnTo>
                    <a:pt x="0" y="714"/>
                  </a:lnTo>
                  <a:lnTo>
                    <a:pt x="7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AA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D55C3DAF-9543-4C79-B8BE-283E0A115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4032150"/>
              <a:ext cx="1131888" cy="1131888"/>
            </a:xfrm>
            <a:custGeom>
              <a:avLst/>
              <a:gdLst>
                <a:gd name="T0" fmla="*/ 713 w 713"/>
                <a:gd name="T1" fmla="*/ 713 h 713"/>
                <a:gd name="T2" fmla="*/ 713 w 713"/>
                <a:gd name="T3" fmla="*/ 0 h 713"/>
                <a:gd name="T4" fmla="*/ 0 w 713"/>
                <a:gd name="T5" fmla="*/ 713 h 713"/>
                <a:gd name="T6" fmla="*/ 713 w 713"/>
                <a:gd name="T7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3" h="713">
                  <a:moveTo>
                    <a:pt x="713" y="713"/>
                  </a:moveTo>
                  <a:lnTo>
                    <a:pt x="713" y="0"/>
                  </a:lnTo>
                  <a:lnTo>
                    <a:pt x="0" y="713"/>
                  </a:lnTo>
                  <a:lnTo>
                    <a:pt x="713" y="713"/>
                  </a:lnTo>
                  <a:close/>
                </a:path>
              </a:pathLst>
            </a:custGeom>
            <a:solidFill>
              <a:srgbClr val="336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Freeform 10">
            <a:extLst>
              <a:ext uri="{FF2B5EF4-FFF2-40B4-BE49-F238E27FC236}">
                <a16:creationId xmlns:a16="http://schemas.microsoft.com/office/drawing/2014/main" xmlns="" id="{9FE0962F-2103-4046-B595-14C926E94A34}"/>
              </a:ext>
            </a:extLst>
          </p:cNvPr>
          <p:cNvSpPr>
            <a:spLocks/>
          </p:cNvSpPr>
          <p:nvPr/>
        </p:nvSpPr>
        <p:spPr bwMode="auto">
          <a:xfrm>
            <a:off x="-1588" y="-1588"/>
            <a:ext cx="3063875" cy="3067050"/>
          </a:xfrm>
          <a:custGeom>
            <a:avLst/>
            <a:gdLst>
              <a:gd name="T0" fmla="*/ 0 w 1930"/>
              <a:gd name="T1" fmla="*/ 1932 h 1932"/>
              <a:gd name="T2" fmla="*/ 0 w 1930"/>
              <a:gd name="T3" fmla="*/ 0 h 1932"/>
              <a:gd name="T4" fmla="*/ 1930 w 1930"/>
              <a:gd name="T5" fmla="*/ 0 h 1932"/>
              <a:gd name="T6" fmla="*/ 0 w 1930"/>
              <a:gd name="T7" fmla="*/ 1932 h 1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30" h="1932">
                <a:moveTo>
                  <a:pt x="0" y="1932"/>
                </a:moveTo>
                <a:lnTo>
                  <a:pt x="0" y="0"/>
                </a:lnTo>
                <a:lnTo>
                  <a:pt x="1930" y="0"/>
                </a:lnTo>
                <a:lnTo>
                  <a:pt x="0" y="1932"/>
                </a:lnTo>
                <a:close/>
              </a:path>
            </a:pathLst>
          </a:custGeom>
          <a:solidFill>
            <a:srgbClr val="1727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192A5118-5038-42E6-988D-2A445881F99F}"/>
              </a:ext>
            </a:extLst>
          </p:cNvPr>
          <p:cNvGrpSpPr/>
          <p:nvPr/>
        </p:nvGrpSpPr>
        <p:grpSpPr>
          <a:xfrm>
            <a:off x="-1588" y="-1588"/>
            <a:ext cx="4597401" cy="3067051"/>
            <a:chOff x="-1588" y="-1588"/>
            <a:chExt cx="4597401" cy="306705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xmlns="" id="{3F945EE4-66E0-452D-A557-2EA3B52F0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350" y="1531938"/>
              <a:ext cx="1531938" cy="1533525"/>
            </a:xfrm>
            <a:custGeom>
              <a:avLst/>
              <a:gdLst>
                <a:gd name="T0" fmla="*/ 0 w 965"/>
                <a:gd name="T1" fmla="*/ 0 h 966"/>
                <a:gd name="T2" fmla="*/ 0 w 965"/>
                <a:gd name="T3" fmla="*/ 966 h 966"/>
                <a:gd name="T4" fmla="*/ 965 w 965"/>
                <a:gd name="T5" fmla="*/ 0 h 966"/>
                <a:gd name="T6" fmla="*/ 0 w 965"/>
                <a:gd name="T7" fmla="*/ 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5" h="966">
                  <a:moveTo>
                    <a:pt x="0" y="0"/>
                  </a:moveTo>
                  <a:lnTo>
                    <a:pt x="0" y="966"/>
                  </a:lnTo>
                  <a:lnTo>
                    <a:pt x="9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xmlns="" id="{32E89BD5-735C-40DD-B27D-865FC015D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350" y="-1588"/>
              <a:ext cx="1531938" cy="1533525"/>
            </a:xfrm>
            <a:custGeom>
              <a:avLst/>
              <a:gdLst>
                <a:gd name="T0" fmla="*/ 965 w 965"/>
                <a:gd name="T1" fmla="*/ 966 h 966"/>
                <a:gd name="T2" fmla="*/ 965 w 965"/>
                <a:gd name="T3" fmla="*/ 0 h 966"/>
                <a:gd name="T4" fmla="*/ 0 w 965"/>
                <a:gd name="T5" fmla="*/ 966 h 966"/>
                <a:gd name="T6" fmla="*/ 965 w 965"/>
                <a:gd name="T7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5" h="966">
                  <a:moveTo>
                    <a:pt x="965" y="966"/>
                  </a:moveTo>
                  <a:lnTo>
                    <a:pt x="965" y="0"/>
                  </a:lnTo>
                  <a:lnTo>
                    <a:pt x="0" y="966"/>
                  </a:lnTo>
                  <a:lnTo>
                    <a:pt x="965" y="966"/>
                  </a:lnTo>
                  <a:close/>
                </a:path>
              </a:pathLst>
            </a:custGeom>
            <a:solidFill>
              <a:srgbClr val="339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xmlns="" id="{349C1EAD-46E1-4F21-8E1D-FDF9ADCAE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88" y="1531938"/>
              <a:ext cx="1531938" cy="1533525"/>
            </a:xfrm>
            <a:custGeom>
              <a:avLst/>
              <a:gdLst>
                <a:gd name="T0" fmla="*/ 965 w 965"/>
                <a:gd name="T1" fmla="*/ 966 h 966"/>
                <a:gd name="T2" fmla="*/ 965 w 965"/>
                <a:gd name="T3" fmla="*/ 0 h 966"/>
                <a:gd name="T4" fmla="*/ 0 w 965"/>
                <a:gd name="T5" fmla="*/ 966 h 966"/>
                <a:gd name="T6" fmla="*/ 965 w 965"/>
                <a:gd name="T7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5" h="966">
                  <a:moveTo>
                    <a:pt x="965" y="966"/>
                  </a:moveTo>
                  <a:lnTo>
                    <a:pt x="965" y="0"/>
                  </a:lnTo>
                  <a:lnTo>
                    <a:pt x="0" y="966"/>
                  </a:lnTo>
                  <a:lnTo>
                    <a:pt x="965" y="966"/>
                  </a:lnTo>
                  <a:close/>
                </a:path>
              </a:pathLst>
            </a:custGeom>
            <a:solidFill>
              <a:srgbClr val="336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xmlns="" id="{86A23247-BE7B-46A0-B47A-BFB6FC7D2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288" y="-1588"/>
              <a:ext cx="1533525" cy="1533525"/>
            </a:xfrm>
            <a:custGeom>
              <a:avLst/>
              <a:gdLst>
                <a:gd name="T0" fmla="*/ 0 w 966"/>
                <a:gd name="T1" fmla="*/ 0 h 966"/>
                <a:gd name="T2" fmla="*/ 0 w 966"/>
                <a:gd name="T3" fmla="*/ 966 h 966"/>
                <a:gd name="T4" fmla="*/ 966 w 966"/>
                <a:gd name="T5" fmla="*/ 0 h 966"/>
                <a:gd name="T6" fmla="*/ 0 w 966"/>
                <a:gd name="T7" fmla="*/ 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6" h="966">
                  <a:moveTo>
                    <a:pt x="0" y="0"/>
                  </a:moveTo>
                  <a:lnTo>
                    <a:pt x="0" y="966"/>
                  </a:lnTo>
                  <a:lnTo>
                    <a:pt x="9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AA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313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195486"/>
            <a:ext cx="5544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altLang="zh-CN" dirty="0" smtClean="0"/>
              <a:t>Memory </a:t>
            </a:r>
            <a:r>
              <a:rPr lang="en-GB" altLang="zh-CN" dirty="0"/>
              <a:t>limit (for query</a:t>
            </a:r>
            <a:r>
              <a:rPr lang="en-GB" altLang="zh-CN"/>
              <a:t>) </a:t>
            </a:r>
            <a:r>
              <a:rPr lang="en-GB" altLang="zh-CN" smtClean="0"/>
              <a:t>exceeded</a:t>
            </a:r>
            <a:r>
              <a:rPr lang="en-GB" altLang="zh-CN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endParaRPr lang="en-GB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565653"/>
            <a:ext cx="5544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解决：通过在</a:t>
            </a:r>
            <a:r>
              <a:rPr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users.xml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配置     </a:t>
            </a:r>
            <a:r>
              <a:rPr lang="en-US" altLang="zh-CN" dirty="0" err="1" smtClean="0"/>
              <a:t>max_bytes_before_external_sort</a:t>
            </a:r>
            <a:endParaRPr lang="en-US" altLang="zh-CN" dirty="0"/>
          </a:p>
          <a:p>
            <a:r>
              <a:rPr lang="en-US" altLang="zh-CN" dirty="0" err="1"/>
              <a:t>max_bytes_before_external_group_by</a:t>
            </a:r>
            <a:endParaRPr lang="en-US" altLang="zh-CN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1707654"/>
            <a:ext cx="5544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用户并发量一上来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,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负载太高  </a:t>
            </a:r>
            <a:endParaRPr lang="en-GB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5576" y="2076986"/>
            <a:ext cx="5544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解决：目前是在中间加</a:t>
            </a:r>
            <a:r>
              <a:rPr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redis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缓存</a:t>
            </a:r>
            <a:endParaRPr lang="en-GB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1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AA0738CB-CD8B-4F8A-B7D5-A8CB85974EB0}"/>
              </a:ext>
            </a:extLst>
          </p:cNvPr>
          <p:cNvGrpSpPr/>
          <p:nvPr/>
        </p:nvGrpSpPr>
        <p:grpSpPr>
          <a:xfrm>
            <a:off x="2703130" y="1995686"/>
            <a:ext cx="3189194" cy="460104"/>
            <a:chOff x="2703130" y="1966341"/>
            <a:chExt cx="3189194" cy="460104"/>
          </a:xfrm>
        </p:grpSpPr>
        <p:grpSp>
          <p:nvGrpSpPr>
            <p:cNvPr id="12" name="Group 48"/>
            <p:cNvGrpSpPr/>
            <p:nvPr/>
          </p:nvGrpSpPr>
          <p:grpSpPr>
            <a:xfrm>
              <a:off x="2703130" y="1966341"/>
              <a:ext cx="460104" cy="460104"/>
              <a:chOff x="4806253" y="1988840"/>
              <a:chExt cx="613472" cy="613472"/>
            </a:xfrm>
          </p:grpSpPr>
          <p:sp>
            <p:nvSpPr>
              <p:cNvPr id="25" name="Oval 25"/>
              <p:cNvSpPr/>
              <p:nvPr/>
            </p:nvSpPr>
            <p:spPr>
              <a:xfrm>
                <a:off x="4806253" y="1988840"/>
                <a:ext cx="613472" cy="61347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26" name="Group 26"/>
              <p:cNvGrpSpPr>
                <a:grpSpLocks/>
              </p:cNvGrpSpPr>
              <p:nvPr/>
            </p:nvGrpSpPr>
            <p:grpSpPr bwMode="auto">
              <a:xfrm>
                <a:off x="4998751" y="2166682"/>
                <a:ext cx="228478" cy="223844"/>
                <a:chOff x="0" y="0"/>
                <a:chExt cx="581" cy="573"/>
              </a:xfrm>
              <a:solidFill>
                <a:schemeClr val="bg1"/>
              </a:solidFill>
            </p:grpSpPr>
            <p:sp>
              <p:nvSpPr>
                <p:cNvPr id="27" name="Freeform: Shape 27"/>
                <p:cNvSpPr>
                  <a:spLocks/>
                </p:cNvSpPr>
                <p:nvPr/>
              </p:nvSpPr>
              <p:spPr bwMode="auto">
                <a:xfrm>
                  <a:off x="256" y="0"/>
                  <a:ext cx="72" cy="18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0799" y="0"/>
                      </a:moveTo>
                      <a:cubicBezTo>
                        <a:pt x="4833" y="0"/>
                        <a:pt x="0" y="1476"/>
                        <a:pt x="0" y="3295"/>
                      </a:cubicBezTo>
                      <a:lnTo>
                        <a:pt x="0" y="18305"/>
                      </a:lnTo>
                      <a:cubicBezTo>
                        <a:pt x="0" y="20125"/>
                        <a:pt x="4833" y="21600"/>
                        <a:pt x="10799" y="21600"/>
                      </a:cubicBezTo>
                      <a:cubicBezTo>
                        <a:pt x="16762" y="21600"/>
                        <a:pt x="21600" y="20125"/>
                        <a:pt x="21600" y="18305"/>
                      </a:cubicBezTo>
                      <a:lnTo>
                        <a:pt x="21600" y="3295"/>
                      </a:lnTo>
                      <a:cubicBezTo>
                        <a:pt x="21600" y="1476"/>
                        <a:pt x="16762" y="0"/>
                        <a:pt x="10799" y="0"/>
                      </a:cubicBezTo>
                      <a:close/>
                      <a:moveTo>
                        <a:pt x="10799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Freeform: Shape 28"/>
                <p:cNvSpPr>
                  <a:spLocks/>
                </p:cNvSpPr>
                <p:nvPr/>
              </p:nvSpPr>
              <p:spPr bwMode="auto">
                <a:xfrm>
                  <a:off x="256" y="392"/>
                  <a:ext cx="72" cy="18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0799" y="0"/>
                      </a:moveTo>
                      <a:cubicBezTo>
                        <a:pt x="4833" y="0"/>
                        <a:pt x="0" y="1476"/>
                        <a:pt x="0" y="3295"/>
                      </a:cubicBezTo>
                      <a:lnTo>
                        <a:pt x="0" y="18305"/>
                      </a:lnTo>
                      <a:cubicBezTo>
                        <a:pt x="0" y="20125"/>
                        <a:pt x="4833" y="21600"/>
                        <a:pt x="10799" y="21600"/>
                      </a:cubicBezTo>
                      <a:cubicBezTo>
                        <a:pt x="16762" y="21600"/>
                        <a:pt x="21600" y="20125"/>
                        <a:pt x="21600" y="18305"/>
                      </a:cubicBezTo>
                      <a:lnTo>
                        <a:pt x="21600" y="3295"/>
                      </a:lnTo>
                      <a:cubicBezTo>
                        <a:pt x="21600" y="1476"/>
                        <a:pt x="16762" y="0"/>
                        <a:pt x="10799" y="0"/>
                      </a:cubicBezTo>
                      <a:close/>
                      <a:moveTo>
                        <a:pt x="10799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Freeform: Shape 29"/>
                <p:cNvSpPr>
                  <a:spLocks/>
                </p:cNvSpPr>
                <p:nvPr/>
              </p:nvSpPr>
              <p:spPr bwMode="auto">
                <a:xfrm>
                  <a:off x="400" y="248"/>
                  <a:ext cx="1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8305" y="0"/>
                      </a:moveTo>
                      <a:lnTo>
                        <a:pt x="3295" y="0"/>
                      </a:lnTo>
                      <a:cubicBezTo>
                        <a:pt x="1475" y="0"/>
                        <a:pt x="0" y="4834"/>
                        <a:pt x="0" y="10798"/>
                      </a:cubicBezTo>
                      <a:cubicBezTo>
                        <a:pt x="0" y="16762"/>
                        <a:pt x="1475" y="21600"/>
                        <a:pt x="3295" y="21600"/>
                      </a:cubicBezTo>
                      <a:lnTo>
                        <a:pt x="18305" y="21600"/>
                      </a:lnTo>
                      <a:cubicBezTo>
                        <a:pt x="20124" y="21600"/>
                        <a:pt x="21600" y="16762"/>
                        <a:pt x="21600" y="10798"/>
                      </a:cubicBezTo>
                      <a:cubicBezTo>
                        <a:pt x="21600" y="4834"/>
                        <a:pt x="20124" y="0"/>
                        <a:pt x="18305" y="0"/>
                      </a:cubicBezTo>
                      <a:close/>
                      <a:moveTo>
                        <a:pt x="18305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Freeform: Shape 30"/>
                <p:cNvSpPr>
                  <a:spLocks/>
                </p:cNvSpPr>
                <p:nvPr/>
              </p:nvSpPr>
              <p:spPr bwMode="auto">
                <a:xfrm>
                  <a:off x="0" y="248"/>
                  <a:ext cx="1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21600" y="10798"/>
                      </a:moveTo>
                      <a:cubicBezTo>
                        <a:pt x="21600" y="4834"/>
                        <a:pt x="20124" y="0"/>
                        <a:pt x="18304" y="0"/>
                      </a:cubicBezTo>
                      <a:lnTo>
                        <a:pt x="3295" y="0"/>
                      </a:lnTo>
                      <a:cubicBezTo>
                        <a:pt x="1475" y="0"/>
                        <a:pt x="0" y="4834"/>
                        <a:pt x="0" y="10798"/>
                      </a:cubicBezTo>
                      <a:cubicBezTo>
                        <a:pt x="0" y="16762"/>
                        <a:pt x="1475" y="21600"/>
                        <a:pt x="3295" y="21600"/>
                      </a:cubicBezTo>
                      <a:lnTo>
                        <a:pt x="18304" y="21600"/>
                      </a:lnTo>
                      <a:cubicBezTo>
                        <a:pt x="20124" y="21600"/>
                        <a:pt x="21600" y="16764"/>
                        <a:pt x="21600" y="10798"/>
                      </a:cubicBezTo>
                      <a:close/>
                      <a:moveTo>
                        <a:pt x="21600" y="1079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Freeform: Shape 31"/>
                <p:cNvSpPr>
                  <a:spLocks/>
                </p:cNvSpPr>
                <p:nvPr/>
              </p:nvSpPr>
              <p:spPr bwMode="auto">
                <a:xfrm>
                  <a:off x="352" y="64"/>
                  <a:ext cx="153" cy="153"/>
                </a:xfrm>
                <a:custGeom>
                  <a:avLst/>
                  <a:gdLst>
                    <a:gd name="T0" fmla="*/ 0 w 20488"/>
                    <a:gd name="T1" fmla="*/ 0 h 20489"/>
                    <a:gd name="T2" fmla="*/ 0 w 20488"/>
                    <a:gd name="T3" fmla="*/ 0 h 20489"/>
                    <a:gd name="T4" fmla="*/ 0 w 20488"/>
                    <a:gd name="T5" fmla="*/ 0 h 20489"/>
                    <a:gd name="T6" fmla="*/ 0 w 20488"/>
                    <a:gd name="T7" fmla="*/ 0 h 20489"/>
                    <a:gd name="T8" fmla="*/ 0 w 20488"/>
                    <a:gd name="T9" fmla="*/ 0 h 20489"/>
                    <a:gd name="T10" fmla="*/ 0 w 20488"/>
                    <a:gd name="T11" fmla="*/ 0 h 20489"/>
                    <a:gd name="T12" fmla="*/ 0 w 20488"/>
                    <a:gd name="T13" fmla="*/ 0 h 20489"/>
                    <a:gd name="T14" fmla="*/ 0 w 20488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8" h="20489">
                      <a:moveTo>
                        <a:pt x="7697" y="19601"/>
                      </a:moveTo>
                      <a:lnTo>
                        <a:pt x="19601" y="7697"/>
                      </a:lnTo>
                      <a:cubicBezTo>
                        <a:pt x="21044" y="6253"/>
                        <a:pt x="20690" y="3557"/>
                        <a:pt x="18809" y="1678"/>
                      </a:cubicBezTo>
                      <a:cubicBezTo>
                        <a:pt x="16928" y="-203"/>
                        <a:pt x="14234" y="-555"/>
                        <a:pt x="12792" y="887"/>
                      </a:cubicBezTo>
                      <a:lnTo>
                        <a:pt x="888" y="12791"/>
                      </a:lnTo>
                      <a:cubicBezTo>
                        <a:pt x="-556" y="14235"/>
                        <a:pt x="-202" y="16928"/>
                        <a:pt x="1679" y="18809"/>
                      </a:cubicBezTo>
                      <a:cubicBezTo>
                        <a:pt x="3558" y="20690"/>
                        <a:pt x="6252" y="21045"/>
                        <a:pt x="7697" y="19601"/>
                      </a:cubicBezTo>
                      <a:close/>
                      <a:moveTo>
                        <a:pt x="7697" y="19601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Freeform: Shape 32"/>
                <p:cNvSpPr>
                  <a:spLocks/>
                </p:cNvSpPr>
                <p:nvPr/>
              </p:nvSpPr>
              <p:spPr bwMode="auto">
                <a:xfrm>
                  <a:off x="72" y="344"/>
                  <a:ext cx="153" cy="153"/>
                </a:xfrm>
                <a:custGeom>
                  <a:avLst/>
                  <a:gdLst>
                    <a:gd name="T0" fmla="*/ 0 w 20489"/>
                    <a:gd name="T1" fmla="*/ 0 h 20488"/>
                    <a:gd name="T2" fmla="*/ 0 w 20489"/>
                    <a:gd name="T3" fmla="*/ 0 h 20488"/>
                    <a:gd name="T4" fmla="*/ 0 w 20489"/>
                    <a:gd name="T5" fmla="*/ 0 h 20488"/>
                    <a:gd name="T6" fmla="*/ 0 w 20489"/>
                    <a:gd name="T7" fmla="*/ 0 h 20488"/>
                    <a:gd name="T8" fmla="*/ 0 w 20489"/>
                    <a:gd name="T9" fmla="*/ 0 h 20488"/>
                    <a:gd name="T10" fmla="*/ 0 w 20489"/>
                    <a:gd name="T11" fmla="*/ 0 h 20488"/>
                    <a:gd name="T12" fmla="*/ 0 w 20489"/>
                    <a:gd name="T13" fmla="*/ 0 h 20488"/>
                    <a:gd name="T14" fmla="*/ 0 w 20489"/>
                    <a:gd name="T15" fmla="*/ 0 h 20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8">
                      <a:moveTo>
                        <a:pt x="12792" y="888"/>
                      </a:moveTo>
                      <a:lnTo>
                        <a:pt x="888" y="12792"/>
                      </a:lnTo>
                      <a:cubicBezTo>
                        <a:pt x="-556" y="14236"/>
                        <a:pt x="-202" y="16929"/>
                        <a:pt x="1679" y="18809"/>
                      </a:cubicBezTo>
                      <a:cubicBezTo>
                        <a:pt x="3558" y="20689"/>
                        <a:pt x="6253" y="21044"/>
                        <a:pt x="7697" y="19601"/>
                      </a:cubicBezTo>
                      <a:lnTo>
                        <a:pt x="19601" y="7697"/>
                      </a:lnTo>
                      <a:cubicBezTo>
                        <a:pt x="21044" y="6254"/>
                        <a:pt x="20690" y="3559"/>
                        <a:pt x="18810" y="1679"/>
                      </a:cubicBezTo>
                      <a:cubicBezTo>
                        <a:pt x="16929" y="-203"/>
                        <a:pt x="14235" y="-556"/>
                        <a:pt x="12792" y="888"/>
                      </a:cubicBezTo>
                      <a:close/>
                      <a:moveTo>
                        <a:pt x="12792" y="88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Freeform: Shape 33"/>
                <p:cNvSpPr>
                  <a:spLocks/>
                </p:cNvSpPr>
                <p:nvPr/>
              </p:nvSpPr>
              <p:spPr bwMode="auto">
                <a:xfrm>
                  <a:off x="352" y="344"/>
                  <a:ext cx="153" cy="153"/>
                </a:xfrm>
                <a:custGeom>
                  <a:avLst/>
                  <a:gdLst>
                    <a:gd name="T0" fmla="*/ 0 w 20489"/>
                    <a:gd name="T1" fmla="*/ 0 h 20489"/>
                    <a:gd name="T2" fmla="*/ 0 w 20489"/>
                    <a:gd name="T3" fmla="*/ 0 h 20489"/>
                    <a:gd name="T4" fmla="*/ 0 w 20489"/>
                    <a:gd name="T5" fmla="*/ 0 h 20489"/>
                    <a:gd name="T6" fmla="*/ 0 w 20489"/>
                    <a:gd name="T7" fmla="*/ 0 h 20489"/>
                    <a:gd name="T8" fmla="*/ 0 w 20489"/>
                    <a:gd name="T9" fmla="*/ 0 h 20489"/>
                    <a:gd name="T10" fmla="*/ 0 w 20489"/>
                    <a:gd name="T11" fmla="*/ 0 h 20489"/>
                    <a:gd name="T12" fmla="*/ 0 w 20489"/>
                    <a:gd name="T13" fmla="*/ 0 h 20489"/>
                    <a:gd name="T14" fmla="*/ 0 w 20489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9">
                      <a:moveTo>
                        <a:pt x="7696" y="888"/>
                      </a:moveTo>
                      <a:cubicBezTo>
                        <a:pt x="6251" y="-556"/>
                        <a:pt x="3559" y="-202"/>
                        <a:pt x="1679" y="1678"/>
                      </a:cubicBezTo>
                      <a:cubicBezTo>
                        <a:pt x="-201" y="3558"/>
                        <a:pt x="-556" y="6251"/>
                        <a:pt x="888" y="7697"/>
                      </a:cubicBezTo>
                      <a:lnTo>
                        <a:pt x="12792" y="19601"/>
                      </a:lnTo>
                      <a:cubicBezTo>
                        <a:pt x="14236" y="21044"/>
                        <a:pt x="16932" y="20690"/>
                        <a:pt x="18811" y="18810"/>
                      </a:cubicBezTo>
                      <a:cubicBezTo>
                        <a:pt x="20691" y="16929"/>
                        <a:pt x="21044" y="14236"/>
                        <a:pt x="19601" y="12793"/>
                      </a:cubicBezTo>
                      <a:lnTo>
                        <a:pt x="7696" y="888"/>
                      </a:lnTo>
                      <a:close/>
                      <a:moveTo>
                        <a:pt x="7696" y="88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Freeform: Shape 34"/>
                <p:cNvSpPr>
                  <a:spLocks/>
                </p:cNvSpPr>
                <p:nvPr/>
              </p:nvSpPr>
              <p:spPr bwMode="auto">
                <a:xfrm>
                  <a:off x="71" y="71"/>
                  <a:ext cx="154" cy="154"/>
                </a:xfrm>
                <a:custGeom>
                  <a:avLst/>
                  <a:gdLst>
                    <a:gd name="T0" fmla="*/ 0 w 20489"/>
                    <a:gd name="T1" fmla="*/ 0 h 20489"/>
                    <a:gd name="T2" fmla="*/ 0 w 20489"/>
                    <a:gd name="T3" fmla="*/ 0 h 20489"/>
                    <a:gd name="T4" fmla="*/ 0 w 20489"/>
                    <a:gd name="T5" fmla="*/ 0 h 20489"/>
                    <a:gd name="T6" fmla="*/ 0 w 20489"/>
                    <a:gd name="T7" fmla="*/ 0 h 20489"/>
                    <a:gd name="T8" fmla="*/ 0 w 20489"/>
                    <a:gd name="T9" fmla="*/ 0 h 20489"/>
                    <a:gd name="T10" fmla="*/ 0 w 20489"/>
                    <a:gd name="T11" fmla="*/ 0 h 20489"/>
                    <a:gd name="T12" fmla="*/ 0 w 20489"/>
                    <a:gd name="T13" fmla="*/ 0 h 20489"/>
                    <a:gd name="T14" fmla="*/ 0 w 20489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9">
                      <a:moveTo>
                        <a:pt x="12792" y="19602"/>
                      </a:moveTo>
                      <a:cubicBezTo>
                        <a:pt x="14235" y="21045"/>
                        <a:pt x="16930" y="20691"/>
                        <a:pt x="18811" y="18810"/>
                      </a:cubicBezTo>
                      <a:cubicBezTo>
                        <a:pt x="20691" y="16930"/>
                        <a:pt x="21044" y="14236"/>
                        <a:pt x="19601" y="12793"/>
                      </a:cubicBezTo>
                      <a:lnTo>
                        <a:pt x="7696" y="888"/>
                      </a:lnTo>
                      <a:cubicBezTo>
                        <a:pt x="6252" y="-555"/>
                        <a:pt x="3560" y="-202"/>
                        <a:pt x="1679" y="1679"/>
                      </a:cubicBezTo>
                      <a:cubicBezTo>
                        <a:pt x="-201" y="3559"/>
                        <a:pt x="-556" y="6254"/>
                        <a:pt x="887" y="7697"/>
                      </a:cubicBezTo>
                      <a:lnTo>
                        <a:pt x="12792" y="19602"/>
                      </a:lnTo>
                      <a:close/>
                      <a:moveTo>
                        <a:pt x="12792" y="19602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3" name="TextBox 35"/>
            <p:cNvSpPr txBox="1"/>
            <p:nvPr/>
          </p:nvSpPr>
          <p:spPr>
            <a:xfrm>
              <a:off x="3262465" y="2007095"/>
              <a:ext cx="2629859" cy="15254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77500" lnSpcReduction="20000"/>
            </a:bodyPr>
            <a:lstStyle/>
            <a:p>
              <a:endParaRPr lang="zh-CN" altLang="en-US" sz="1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8A50427D-206C-46A9-9B8F-46CB1DF0A582}"/>
              </a:ext>
            </a:extLst>
          </p:cNvPr>
          <p:cNvGrpSpPr/>
          <p:nvPr/>
        </p:nvGrpSpPr>
        <p:grpSpPr>
          <a:xfrm>
            <a:off x="2703130" y="2711375"/>
            <a:ext cx="3189194" cy="460104"/>
            <a:chOff x="2703130" y="2711375"/>
            <a:chExt cx="3189194" cy="460104"/>
          </a:xfrm>
        </p:grpSpPr>
        <p:grpSp>
          <p:nvGrpSpPr>
            <p:cNvPr id="9" name="Group 49"/>
            <p:cNvGrpSpPr/>
            <p:nvPr/>
          </p:nvGrpSpPr>
          <p:grpSpPr>
            <a:xfrm>
              <a:off x="2703130" y="2711375"/>
              <a:ext cx="460104" cy="460104"/>
              <a:chOff x="4806253" y="2982218"/>
              <a:chExt cx="613472" cy="613472"/>
            </a:xfrm>
          </p:grpSpPr>
          <p:sp>
            <p:nvSpPr>
              <p:cNvPr id="44" name="Oval 8"/>
              <p:cNvSpPr/>
              <p:nvPr/>
            </p:nvSpPr>
            <p:spPr>
              <a:xfrm>
                <a:off x="4806253" y="2982218"/>
                <a:ext cx="613472" cy="613472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" name="Freeform: Shape 9"/>
              <p:cNvSpPr>
                <a:spLocks/>
              </p:cNvSpPr>
              <p:nvPr/>
            </p:nvSpPr>
            <p:spPr bwMode="auto">
              <a:xfrm>
                <a:off x="5000294" y="3171416"/>
                <a:ext cx="225388" cy="225388"/>
              </a:xfrm>
              <a:custGeom>
                <a:avLst/>
                <a:gdLst>
                  <a:gd name="T0" fmla="*/ 177354294 w 21600"/>
                  <a:gd name="T1" fmla="*/ 119619947 h 21600"/>
                  <a:gd name="T2" fmla="*/ 181994773 w 21600"/>
                  <a:gd name="T3" fmla="*/ 90970153 h 21600"/>
                  <a:gd name="T4" fmla="*/ 90997440 w 21600"/>
                  <a:gd name="T5" fmla="*/ 0 h 21600"/>
                  <a:gd name="T6" fmla="*/ 0 w 21600"/>
                  <a:gd name="T7" fmla="*/ 90970153 h 21600"/>
                  <a:gd name="T8" fmla="*/ 90997440 w 21600"/>
                  <a:gd name="T9" fmla="*/ 181941690 h 21600"/>
                  <a:gd name="T10" fmla="*/ 119632265 w 21600"/>
                  <a:gd name="T11" fmla="*/ 177314796 h 21600"/>
                  <a:gd name="T12" fmla="*/ 140353873 w 21600"/>
                  <a:gd name="T13" fmla="*/ 198036404 h 21600"/>
                  <a:gd name="T14" fmla="*/ 184433669 w 21600"/>
                  <a:gd name="T15" fmla="*/ 198036404 h 21600"/>
                  <a:gd name="T16" fmla="*/ 184433669 w 21600"/>
                  <a:gd name="T17" fmla="*/ 242088912 h 21600"/>
                  <a:gd name="T18" fmla="*/ 184513921 w 21600"/>
                  <a:gd name="T19" fmla="*/ 242169283 h 21600"/>
                  <a:gd name="T20" fmla="*/ 228567695 w 21600"/>
                  <a:gd name="T21" fmla="*/ 242169283 h 21600"/>
                  <a:gd name="T22" fmla="*/ 228567695 w 21600"/>
                  <a:gd name="T23" fmla="*/ 286223057 h 21600"/>
                  <a:gd name="T24" fmla="*/ 228660384 w 21600"/>
                  <a:gd name="T25" fmla="*/ 286302043 h 21600"/>
                  <a:gd name="T26" fmla="*/ 286355233 w 21600"/>
                  <a:gd name="T27" fmla="*/ 286302043 h 21600"/>
                  <a:gd name="T28" fmla="*/ 286355233 w 21600"/>
                  <a:gd name="T29" fmla="*/ 286355233 h 21600"/>
                  <a:gd name="T30" fmla="*/ 286355233 w 21600"/>
                  <a:gd name="T31" fmla="*/ 228580132 h 21600"/>
                  <a:gd name="T32" fmla="*/ 177354294 w 21600"/>
                  <a:gd name="T33" fmla="*/ 119619947 h 21600"/>
                  <a:gd name="T34" fmla="*/ 72066037 w 21600"/>
                  <a:gd name="T35" fmla="*/ 102106942 h 21600"/>
                  <a:gd name="T36" fmla="*/ 41349250 w 21600"/>
                  <a:gd name="T37" fmla="*/ 71416187 h 21600"/>
                  <a:gd name="T38" fmla="*/ 72066037 w 21600"/>
                  <a:gd name="T39" fmla="*/ 40712996 h 21600"/>
                  <a:gd name="T40" fmla="*/ 102769110 w 21600"/>
                  <a:gd name="T41" fmla="*/ 71416187 h 21600"/>
                  <a:gd name="T42" fmla="*/ 72066037 w 21600"/>
                  <a:gd name="T43" fmla="*/ 102106942 h 21600"/>
                  <a:gd name="T44" fmla="*/ 72066037 w 21600"/>
                  <a:gd name="T45" fmla="*/ 102106942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3378" y="9023"/>
                    </a:moveTo>
                    <a:cubicBezTo>
                      <a:pt x="13604" y="8343"/>
                      <a:pt x="13728" y="7617"/>
                      <a:pt x="13728" y="6862"/>
                    </a:cubicBezTo>
                    <a:cubicBezTo>
                      <a:pt x="13728" y="3072"/>
                      <a:pt x="10655" y="0"/>
                      <a:pt x="6864" y="0"/>
                    </a:cubicBezTo>
                    <a:cubicBezTo>
                      <a:pt x="3073" y="0"/>
                      <a:pt x="0" y="3072"/>
                      <a:pt x="0" y="6862"/>
                    </a:cubicBezTo>
                    <a:cubicBezTo>
                      <a:pt x="0" y="10652"/>
                      <a:pt x="3073" y="13724"/>
                      <a:pt x="6864" y="13724"/>
                    </a:cubicBezTo>
                    <a:cubicBezTo>
                      <a:pt x="7619" y="13724"/>
                      <a:pt x="8345" y="13600"/>
                      <a:pt x="9024" y="13375"/>
                    </a:cubicBezTo>
                    <a:lnTo>
                      <a:pt x="10587" y="14938"/>
                    </a:lnTo>
                    <a:lnTo>
                      <a:pt x="13912" y="14938"/>
                    </a:lnTo>
                    <a:lnTo>
                      <a:pt x="13912" y="18261"/>
                    </a:lnTo>
                    <a:lnTo>
                      <a:pt x="13918" y="18267"/>
                    </a:lnTo>
                    <a:lnTo>
                      <a:pt x="17241" y="18267"/>
                    </a:lnTo>
                    <a:lnTo>
                      <a:pt x="17241" y="21590"/>
                    </a:lnTo>
                    <a:lnTo>
                      <a:pt x="17248" y="21596"/>
                    </a:lnTo>
                    <a:lnTo>
                      <a:pt x="21600" y="21596"/>
                    </a:lnTo>
                    <a:lnTo>
                      <a:pt x="21600" y="21600"/>
                    </a:lnTo>
                    <a:lnTo>
                      <a:pt x="21600" y="17242"/>
                    </a:lnTo>
                    <a:lnTo>
                      <a:pt x="13378" y="9023"/>
                    </a:lnTo>
                    <a:close/>
                    <a:moveTo>
                      <a:pt x="5436" y="7702"/>
                    </a:moveTo>
                    <a:cubicBezTo>
                      <a:pt x="4157" y="7702"/>
                      <a:pt x="3119" y="6665"/>
                      <a:pt x="3119" y="5387"/>
                    </a:cubicBezTo>
                    <a:cubicBezTo>
                      <a:pt x="3119" y="4108"/>
                      <a:pt x="4157" y="3071"/>
                      <a:pt x="5436" y="3071"/>
                    </a:cubicBezTo>
                    <a:cubicBezTo>
                      <a:pt x="6715" y="3071"/>
                      <a:pt x="7752" y="4108"/>
                      <a:pt x="7752" y="5387"/>
                    </a:cubicBezTo>
                    <a:cubicBezTo>
                      <a:pt x="7751" y="6665"/>
                      <a:pt x="6715" y="7702"/>
                      <a:pt x="5436" y="7702"/>
                    </a:cubicBezTo>
                    <a:close/>
                    <a:moveTo>
                      <a:pt x="5436" y="7702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21" name="TextBox 40"/>
            <p:cNvSpPr txBox="1"/>
            <p:nvPr/>
          </p:nvSpPr>
          <p:spPr>
            <a:xfrm>
              <a:off x="3262465" y="2752129"/>
              <a:ext cx="2629859" cy="15254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77500" lnSpcReduction="20000"/>
            </a:bodyPr>
            <a:lstStyle/>
            <a:p>
              <a:endParaRPr lang="zh-CN" altLang="en-US" sz="1600" b="1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D125B6FF-F89A-4C84-BA60-3B29F4B78129}"/>
              </a:ext>
            </a:extLst>
          </p:cNvPr>
          <p:cNvGrpSpPr/>
          <p:nvPr/>
        </p:nvGrpSpPr>
        <p:grpSpPr>
          <a:xfrm>
            <a:off x="2686272" y="3507854"/>
            <a:ext cx="3206052" cy="465197"/>
            <a:chOff x="2703130" y="3456408"/>
            <a:chExt cx="3206052" cy="465197"/>
          </a:xfrm>
        </p:grpSpPr>
        <p:grpSp>
          <p:nvGrpSpPr>
            <p:cNvPr id="10" name="Group 50"/>
            <p:cNvGrpSpPr/>
            <p:nvPr/>
          </p:nvGrpSpPr>
          <p:grpSpPr>
            <a:xfrm>
              <a:off x="2703130" y="3456408"/>
              <a:ext cx="460104" cy="460104"/>
              <a:chOff x="4806253" y="3975596"/>
              <a:chExt cx="613472" cy="613472"/>
            </a:xfrm>
          </p:grpSpPr>
          <p:sp>
            <p:nvSpPr>
              <p:cNvPr id="42" name="Oval 11"/>
              <p:cNvSpPr/>
              <p:nvPr/>
            </p:nvSpPr>
            <p:spPr>
              <a:xfrm>
                <a:off x="4806253" y="3975596"/>
                <a:ext cx="613472" cy="613472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43" name="Freeform: Shape 12"/>
              <p:cNvSpPr>
                <a:spLocks/>
              </p:cNvSpPr>
              <p:nvPr/>
            </p:nvSpPr>
            <p:spPr bwMode="auto">
              <a:xfrm>
                <a:off x="5003891" y="4174066"/>
                <a:ext cx="197601" cy="225388"/>
              </a:xfrm>
              <a:custGeom>
                <a:avLst/>
                <a:gdLst>
                  <a:gd name="T0" fmla="*/ 145512959 w 21600"/>
                  <a:gd name="T1" fmla="*/ 203073433 h 21600"/>
                  <a:gd name="T2" fmla="*/ 145802623 w 21600"/>
                  <a:gd name="T3" fmla="*/ 194761133 h 21600"/>
                  <a:gd name="T4" fmla="*/ 145802623 w 21600"/>
                  <a:gd name="T5" fmla="*/ 125373600 h 21600"/>
                  <a:gd name="T6" fmla="*/ 104926995 w 21600"/>
                  <a:gd name="T7" fmla="*/ 39943277 h 21600"/>
                  <a:gd name="T8" fmla="*/ 105749513 w 21600"/>
                  <a:gd name="T9" fmla="*/ 31392540 h 21600"/>
                  <a:gd name="T10" fmla="*/ 84532065 w 21600"/>
                  <a:gd name="T11" fmla="*/ 0 h 21600"/>
                  <a:gd name="T12" fmla="*/ 63314533 w 21600"/>
                  <a:gd name="T13" fmla="*/ 31392540 h 21600"/>
                  <a:gd name="T14" fmla="*/ 64145452 w 21600"/>
                  <a:gd name="T15" fmla="*/ 39996478 h 21600"/>
                  <a:gd name="T16" fmla="*/ 23363023 w 21600"/>
                  <a:gd name="T17" fmla="*/ 125385918 h 21600"/>
                  <a:gd name="T18" fmla="*/ 23363023 w 21600"/>
                  <a:gd name="T19" fmla="*/ 194761133 h 21600"/>
                  <a:gd name="T20" fmla="*/ 23645246 w 21600"/>
                  <a:gd name="T21" fmla="*/ 203100602 h 21600"/>
                  <a:gd name="T22" fmla="*/ 0 w 21600"/>
                  <a:gd name="T23" fmla="*/ 236998693 h 21600"/>
                  <a:gd name="T24" fmla="*/ 9272957 w 21600"/>
                  <a:gd name="T25" fmla="*/ 250706436 h 21600"/>
                  <a:gd name="T26" fmla="*/ 63534281 w 21600"/>
                  <a:gd name="T27" fmla="*/ 250706436 h 21600"/>
                  <a:gd name="T28" fmla="*/ 63314533 w 21600"/>
                  <a:gd name="T29" fmla="*/ 254962705 h 21600"/>
                  <a:gd name="T30" fmla="*/ 84532065 w 21600"/>
                  <a:gd name="T31" fmla="*/ 286355233 h 21600"/>
                  <a:gd name="T32" fmla="*/ 105749513 w 21600"/>
                  <a:gd name="T33" fmla="*/ 254962705 h 21600"/>
                  <a:gd name="T34" fmla="*/ 105529766 w 21600"/>
                  <a:gd name="T35" fmla="*/ 250706436 h 21600"/>
                  <a:gd name="T36" fmla="*/ 159908522 w 21600"/>
                  <a:gd name="T37" fmla="*/ 250706436 h 21600"/>
                  <a:gd name="T38" fmla="*/ 169173962 w 21600"/>
                  <a:gd name="T39" fmla="*/ 236998693 h 21600"/>
                  <a:gd name="T40" fmla="*/ 145512959 w 21600"/>
                  <a:gd name="T41" fmla="*/ 203073433 h 21600"/>
                  <a:gd name="T42" fmla="*/ 72721479 w 21600"/>
                  <a:gd name="T43" fmla="*/ 31392540 h 21600"/>
                  <a:gd name="T44" fmla="*/ 84532065 w 21600"/>
                  <a:gd name="T45" fmla="*/ 13920288 h 21600"/>
                  <a:gd name="T46" fmla="*/ 96343451 w 21600"/>
                  <a:gd name="T47" fmla="*/ 31392540 h 21600"/>
                  <a:gd name="T48" fmla="*/ 95802281 w 21600"/>
                  <a:gd name="T49" fmla="*/ 36338135 h 21600"/>
                  <a:gd name="T50" fmla="*/ 84587024 w 21600"/>
                  <a:gd name="T51" fmla="*/ 34799986 h 21600"/>
                  <a:gd name="T52" fmla="*/ 73269292 w 21600"/>
                  <a:gd name="T53" fmla="*/ 36364156 h 21600"/>
                  <a:gd name="T54" fmla="*/ 72721479 w 21600"/>
                  <a:gd name="T55" fmla="*/ 31392540 h 21600"/>
                  <a:gd name="T56" fmla="*/ 72721479 w 21600"/>
                  <a:gd name="T57" fmla="*/ 31392540 h 2160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1600" h="21600">
                    <a:moveTo>
                      <a:pt x="18579" y="15318"/>
                    </a:moveTo>
                    <a:cubicBezTo>
                      <a:pt x="18603" y="15119"/>
                      <a:pt x="18616" y="14912"/>
                      <a:pt x="18616" y="14691"/>
                    </a:cubicBezTo>
                    <a:lnTo>
                      <a:pt x="18616" y="9457"/>
                    </a:lnTo>
                    <a:cubicBezTo>
                      <a:pt x="18616" y="6480"/>
                      <a:pt x="16437" y="3949"/>
                      <a:pt x="13397" y="3013"/>
                    </a:cubicBezTo>
                    <a:cubicBezTo>
                      <a:pt x="13464" y="2807"/>
                      <a:pt x="13502" y="2592"/>
                      <a:pt x="13502" y="2368"/>
                    </a:cubicBezTo>
                    <a:cubicBezTo>
                      <a:pt x="13502" y="1061"/>
                      <a:pt x="12289" y="0"/>
                      <a:pt x="10793" y="0"/>
                    </a:cubicBezTo>
                    <a:cubicBezTo>
                      <a:pt x="9297" y="0"/>
                      <a:pt x="8084" y="1060"/>
                      <a:pt x="8084" y="2368"/>
                    </a:cubicBezTo>
                    <a:cubicBezTo>
                      <a:pt x="8084" y="2593"/>
                      <a:pt x="8122" y="2810"/>
                      <a:pt x="8190" y="3017"/>
                    </a:cubicBezTo>
                    <a:cubicBezTo>
                      <a:pt x="5156" y="3956"/>
                      <a:pt x="2983" y="6484"/>
                      <a:pt x="2983" y="9458"/>
                    </a:cubicBezTo>
                    <a:lnTo>
                      <a:pt x="2983" y="14691"/>
                    </a:lnTo>
                    <a:cubicBezTo>
                      <a:pt x="2983" y="14912"/>
                      <a:pt x="2996" y="15121"/>
                      <a:pt x="3019" y="15320"/>
                    </a:cubicBezTo>
                    <a:lnTo>
                      <a:pt x="0" y="17877"/>
                    </a:lnTo>
                    <a:cubicBezTo>
                      <a:pt x="0" y="18448"/>
                      <a:pt x="530" y="18911"/>
                      <a:pt x="1184" y="18911"/>
                    </a:cubicBezTo>
                    <a:lnTo>
                      <a:pt x="8112" y="18911"/>
                    </a:lnTo>
                    <a:cubicBezTo>
                      <a:pt x="8096" y="19017"/>
                      <a:pt x="8084" y="19123"/>
                      <a:pt x="8084" y="19232"/>
                    </a:cubicBezTo>
                    <a:cubicBezTo>
                      <a:pt x="8084" y="20540"/>
                      <a:pt x="9297" y="21600"/>
                      <a:pt x="10793" y="21600"/>
                    </a:cubicBezTo>
                    <a:cubicBezTo>
                      <a:pt x="12289" y="21600"/>
                      <a:pt x="13502" y="20540"/>
                      <a:pt x="13502" y="19232"/>
                    </a:cubicBezTo>
                    <a:cubicBezTo>
                      <a:pt x="13502" y="19123"/>
                      <a:pt x="13490" y="19016"/>
                      <a:pt x="13474" y="18911"/>
                    </a:cubicBezTo>
                    <a:lnTo>
                      <a:pt x="20417" y="18911"/>
                    </a:lnTo>
                    <a:cubicBezTo>
                      <a:pt x="21070" y="18911"/>
                      <a:pt x="21600" y="18448"/>
                      <a:pt x="21600" y="17877"/>
                    </a:cubicBezTo>
                    <a:lnTo>
                      <a:pt x="18579" y="15318"/>
                    </a:lnTo>
                    <a:close/>
                    <a:moveTo>
                      <a:pt x="9285" y="2368"/>
                    </a:moveTo>
                    <a:cubicBezTo>
                      <a:pt x="9285" y="1641"/>
                      <a:pt x="9962" y="1050"/>
                      <a:pt x="10793" y="1050"/>
                    </a:cubicBezTo>
                    <a:cubicBezTo>
                      <a:pt x="11624" y="1050"/>
                      <a:pt x="12301" y="1641"/>
                      <a:pt x="12301" y="2368"/>
                    </a:cubicBezTo>
                    <a:cubicBezTo>
                      <a:pt x="12301" y="2498"/>
                      <a:pt x="12272" y="2622"/>
                      <a:pt x="12232" y="2741"/>
                    </a:cubicBezTo>
                    <a:cubicBezTo>
                      <a:pt x="11767" y="2666"/>
                      <a:pt x="11289" y="2625"/>
                      <a:pt x="10800" y="2625"/>
                    </a:cubicBezTo>
                    <a:cubicBezTo>
                      <a:pt x="10306" y="2625"/>
                      <a:pt x="9824" y="2666"/>
                      <a:pt x="9355" y="2743"/>
                    </a:cubicBezTo>
                    <a:cubicBezTo>
                      <a:pt x="9314" y="2623"/>
                      <a:pt x="9285" y="2499"/>
                      <a:pt x="9285" y="2368"/>
                    </a:cubicBezTo>
                    <a:close/>
                    <a:moveTo>
                      <a:pt x="9285" y="2368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Group 42"/>
            <p:cNvGrpSpPr/>
            <p:nvPr/>
          </p:nvGrpSpPr>
          <p:grpSpPr>
            <a:xfrm>
              <a:off x="3262465" y="3617077"/>
              <a:ext cx="2646717" cy="304528"/>
              <a:chOff x="5505845" y="2111983"/>
              <a:chExt cx="3528956" cy="406038"/>
            </a:xfrm>
          </p:grpSpPr>
          <p:sp>
            <p:nvSpPr>
              <p:cNvPr id="19" name="TextBox 43"/>
              <p:cNvSpPr txBox="1"/>
              <p:nvPr/>
            </p:nvSpPr>
            <p:spPr>
              <a:xfrm>
                <a:off x="5528322" y="2111983"/>
                <a:ext cx="3506479" cy="20338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Autofit/>
              </a:bodyPr>
              <a:lstStyle/>
              <a:p>
                <a:r>
                  <a:rPr lang="zh-CN" altLang="en-US" sz="1400" b="1" dirty="0" smtClean="0">
                    <a:solidFill>
                      <a:schemeClr val="accent3">
                        <a:lumMod val="10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所遇问题</a:t>
                </a:r>
                <a:endParaRPr lang="zh-CN" altLang="en-US" sz="1400" b="1" dirty="0">
                  <a:solidFill>
                    <a:schemeClr val="accent3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TextBox 44"/>
              <p:cNvSpPr txBox="1"/>
              <p:nvPr/>
            </p:nvSpPr>
            <p:spPr>
              <a:xfrm>
                <a:off x="5505845" y="2216608"/>
                <a:ext cx="3506479" cy="301413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100" dirty="0">
                  <a:solidFill>
                    <a:sysClr val="windowText" lastClr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Group 5"/>
          <p:cNvGrpSpPr/>
          <p:nvPr/>
        </p:nvGrpSpPr>
        <p:grpSpPr>
          <a:xfrm>
            <a:off x="284771" y="627534"/>
            <a:ext cx="959221" cy="579863"/>
            <a:chOff x="5555940" y="620209"/>
            <a:chExt cx="1278961" cy="773150"/>
          </a:xfrm>
        </p:grpSpPr>
        <p:sp>
          <p:nvSpPr>
            <p:cNvPr id="46" name="TextBox 2"/>
            <p:cNvSpPr txBox="1"/>
            <p:nvPr/>
          </p:nvSpPr>
          <p:spPr>
            <a:xfrm>
              <a:off x="5555940" y="620209"/>
              <a:ext cx="1278961" cy="492443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92500" lnSpcReduction="20000"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47" name="TextBox 3"/>
            <p:cNvSpPr txBox="1"/>
            <p:nvPr/>
          </p:nvSpPr>
          <p:spPr>
            <a:xfrm>
              <a:off x="5555940" y="1116360"/>
              <a:ext cx="1269578" cy="276999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20000"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CONTENTS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36BDFE8-AF7D-46E3-BACA-EEAC04BC0461}"/>
              </a:ext>
            </a:extLst>
          </p:cNvPr>
          <p:cNvGrpSpPr/>
          <p:nvPr/>
        </p:nvGrpSpPr>
        <p:grpSpPr>
          <a:xfrm>
            <a:off x="5746750" y="2898675"/>
            <a:ext cx="3395663" cy="2265363"/>
            <a:chOff x="5746750" y="2898675"/>
            <a:chExt cx="3395663" cy="2265363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xmlns="" id="{9DA546BD-0CAE-47A9-8A6E-DE8FBD8FE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2898675"/>
              <a:ext cx="2263775" cy="2265363"/>
            </a:xfrm>
            <a:custGeom>
              <a:avLst/>
              <a:gdLst>
                <a:gd name="T0" fmla="*/ 1426 w 1426"/>
                <a:gd name="T1" fmla="*/ 0 h 1427"/>
                <a:gd name="T2" fmla="*/ 1426 w 1426"/>
                <a:gd name="T3" fmla="*/ 1427 h 1427"/>
                <a:gd name="T4" fmla="*/ 0 w 1426"/>
                <a:gd name="T5" fmla="*/ 1427 h 1427"/>
                <a:gd name="T6" fmla="*/ 1426 w 1426"/>
                <a:gd name="T7" fmla="*/ 0 h 1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6" h="1427">
                  <a:moveTo>
                    <a:pt x="1426" y="0"/>
                  </a:moveTo>
                  <a:lnTo>
                    <a:pt x="1426" y="1427"/>
                  </a:lnTo>
                  <a:lnTo>
                    <a:pt x="0" y="1427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1727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xmlns="" id="{00332DD1-5471-4DCE-B479-AD120025C84F}"/>
                </a:ext>
              </a:extLst>
            </p:cNvPr>
            <p:cNvGrpSpPr/>
            <p:nvPr/>
          </p:nvGrpSpPr>
          <p:grpSpPr>
            <a:xfrm>
              <a:off x="5746750" y="2898675"/>
              <a:ext cx="3395663" cy="2265363"/>
              <a:chOff x="5746750" y="2898675"/>
              <a:chExt cx="3395663" cy="226536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1" name="Freeform 6">
                <a:extLst>
                  <a:ext uri="{FF2B5EF4-FFF2-40B4-BE49-F238E27FC236}">
                    <a16:creationId xmlns:a16="http://schemas.microsoft.com/office/drawing/2014/main" xmlns="" id="{B7DC20D8-1DB3-41F8-B796-68D6DA5146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8638" y="2898675"/>
                <a:ext cx="1130300" cy="1133475"/>
              </a:xfrm>
              <a:custGeom>
                <a:avLst/>
                <a:gdLst>
                  <a:gd name="T0" fmla="*/ 712 w 712"/>
                  <a:gd name="T1" fmla="*/ 714 h 714"/>
                  <a:gd name="T2" fmla="*/ 712 w 712"/>
                  <a:gd name="T3" fmla="*/ 0 h 714"/>
                  <a:gd name="T4" fmla="*/ 0 w 712"/>
                  <a:gd name="T5" fmla="*/ 714 h 714"/>
                  <a:gd name="T6" fmla="*/ 712 w 712"/>
                  <a:gd name="T7" fmla="*/ 714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2" h="714">
                    <a:moveTo>
                      <a:pt x="712" y="714"/>
                    </a:moveTo>
                    <a:lnTo>
                      <a:pt x="712" y="0"/>
                    </a:lnTo>
                    <a:lnTo>
                      <a:pt x="0" y="714"/>
                    </a:lnTo>
                    <a:lnTo>
                      <a:pt x="712" y="714"/>
                    </a:lnTo>
                    <a:close/>
                  </a:path>
                </a:pathLst>
              </a:custGeom>
              <a:solidFill>
                <a:srgbClr val="3391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7">
                <a:extLst>
                  <a:ext uri="{FF2B5EF4-FFF2-40B4-BE49-F238E27FC236}">
                    <a16:creationId xmlns:a16="http://schemas.microsoft.com/office/drawing/2014/main" xmlns="" id="{F848B61C-7417-4B51-BD1E-51F1AAE9B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8638" y="4032150"/>
                <a:ext cx="1130300" cy="1131888"/>
              </a:xfrm>
              <a:custGeom>
                <a:avLst/>
                <a:gdLst>
                  <a:gd name="T0" fmla="*/ 0 w 712"/>
                  <a:gd name="T1" fmla="*/ 0 h 713"/>
                  <a:gd name="T2" fmla="*/ 0 w 712"/>
                  <a:gd name="T3" fmla="*/ 713 h 713"/>
                  <a:gd name="T4" fmla="*/ 712 w 712"/>
                  <a:gd name="T5" fmla="*/ 0 h 713"/>
                  <a:gd name="T6" fmla="*/ 0 w 712"/>
                  <a:gd name="T7" fmla="*/ 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2" h="713">
                    <a:moveTo>
                      <a:pt x="0" y="0"/>
                    </a:moveTo>
                    <a:lnTo>
                      <a:pt x="0" y="713"/>
                    </a:lnTo>
                    <a:lnTo>
                      <a:pt x="7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78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8">
                <a:extLst>
                  <a:ext uri="{FF2B5EF4-FFF2-40B4-BE49-F238E27FC236}">
                    <a16:creationId xmlns:a16="http://schemas.microsoft.com/office/drawing/2014/main" xmlns="" id="{703F49C8-1855-4BDA-ADB2-1D5313251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8938" y="2898675"/>
                <a:ext cx="1133475" cy="1133475"/>
              </a:xfrm>
              <a:custGeom>
                <a:avLst/>
                <a:gdLst>
                  <a:gd name="T0" fmla="*/ 0 w 714"/>
                  <a:gd name="T1" fmla="*/ 0 h 714"/>
                  <a:gd name="T2" fmla="*/ 0 w 714"/>
                  <a:gd name="T3" fmla="*/ 714 h 714"/>
                  <a:gd name="T4" fmla="*/ 714 w 714"/>
                  <a:gd name="T5" fmla="*/ 0 h 714"/>
                  <a:gd name="T6" fmla="*/ 0 w 714"/>
                  <a:gd name="T7" fmla="*/ 0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4" h="714">
                    <a:moveTo>
                      <a:pt x="0" y="0"/>
                    </a:moveTo>
                    <a:lnTo>
                      <a:pt x="0" y="714"/>
                    </a:lnTo>
                    <a:lnTo>
                      <a:pt x="7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AA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9">
                <a:extLst>
                  <a:ext uri="{FF2B5EF4-FFF2-40B4-BE49-F238E27FC236}">
                    <a16:creationId xmlns:a16="http://schemas.microsoft.com/office/drawing/2014/main" xmlns="" id="{1081830B-3C75-46C0-9434-071B17466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4032150"/>
                <a:ext cx="1131888" cy="1131888"/>
              </a:xfrm>
              <a:custGeom>
                <a:avLst/>
                <a:gdLst>
                  <a:gd name="T0" fmla="*/ 713 w 713"/>
                  <a:gd name="T1" fmla="*/ 713 h 713"/>
                  <a:gd name="T2" fmla="*/ 713 w 713"/>
                  <a:gd name="T3" fmla="*/ 0 h 713"/>
                  <a:gd name="T4" fmla="*/ 0 w 713"/>
                  <a:gd name="T5" fmla="*/ 713 h 713"/>
                  <a:gd name="T6" fmla="*/ 713 w 713"/>
                  <a:gd name="T7" fmla="*/ 71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3" h="713">
                    <a:moveTo>
                      <a:pt x="713" y="713"/>
                    </a:moveTo>
                    <a:lnTo>
                      <a:pt x="713" y="0"/>
                    </a:lnTo>
                    <a:lnTo>
                      <a:pt x="0" y="713"/>
                    </a:lnTo>
                    <a:lnTo>
                      <a:pt x="713" y="713"/>
                    </a:lnTo>
                    <a:close/>
                  </a:path>
                </a:pathLst>
              </a:custGeom>
              <a:solidFill>
                <a:srgbClr val="3369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985A9DBF-7E2F-46B4-82C5-CD7EB84102FD}"/>
              </a:ext>
            </a:extLst>
          </p:cNvPr>
          <p:cNvGrpSpPr/>
          <p:nvPr/>
        </p:nvGrpSpPr>
        <p:grpSpPr>
          <a:xfrm>
            <a:off x="-1588" y="-1588"/>
            <a:ext cx="4597401" cy="3067051"/>
            <a:chOff x="-1588" y="-1588"/>
            <a:chExt cx="4597401" cy="306705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xmlns="" id="{321F2F59-B244-43D5-830F-546E53FF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350" y="1531938"/>
              <a:ext cx="1531938" cy="1533525"/>
            </a:xfrm>
            <a:custGeom>
              <a:avLst/>
              <a:gdLst>
                <a:gd name="T0" fmla="*/ 0 w 965"/>
                <a:gd name="T1" fmla="*/ 0 h 966"/>
                <a:gd name="T2" fmla="*/ 0 w 965"/>
                <a:gd name="T3" fmla="*/ 966 h 966"/>
                <a:gd name="T4" fmla="*/ 965 w 965"/>
                <a:gd name="T5" fmla="*/ 0 h 966"/>
                <a:gd name="T6" fmla="*/ 0 w 965"/>
                <a:gd name="T7" fmla="*/ 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5" h="966">
                  <a:moveTo>
                    <a:pt x="0" y="0"/>
                  </a:moveTo>
                  <a:lnTo>
                    <a:pt x="0" y="966"/>
                  </a:lnTo>
                  <a:lnTo>
                    <a:pt x="9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xmlns="" id="{21CC604A-FEDD-4750-8DD4-BE2C171EA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350" y="-1588"/>
              <a:ext cx="1531938" cy="1533525"/>
            </a:xfrm>
            <a:custGeom>
              <a:avLst/>
              <a:gdLst>
                <a:gd name="T0" fmla="*/ 965 w 965"/>
                <a:gd name="T1" fmla="*/ 966 h 966"/>
                <a:gd name="T2" fmla="*/ 965 w 965"/>
                <a:gd name="T3" fmla="*/ 0 h 966"/>
                <a:gd name="T4" fmla="*/ 0 w 965"/>
                <a:gd name="T5" fmla="*/ 966 h 966"/>
                <a:gd name="T6" fmla="*/ 965 w 965"/>
                <a:gd name="T7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5" h="966">
                  <a:moveTo>
                    <a:pt x="965" y="966"/>
                  </a:moveTo>
                  <a:lnTo>
                    <a:pt x="965" y="0"/>
                  </a:lnTo>
                  <a:lnTo>
                    <a:pt x="0" y="966"/>
                  </a:lnTo>
                  <a:lnTo>
                    <a:pt x="965" y="966"/>
                  </a:lnTo>
                  <a:close/>
                </a:path>
              </a:pathLst>
            </a:custGeom>
            <a:solidFill>
              <a:srgbClr val="339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xmlns="" id="{2673A718-7544-4B17-94CC-2C5263C2C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88" y="1531938"/>
              <a:ext cx="1531938" cy="1533525"/>
            </a:xfrm>
            <a:custGeom>
              <a:avLst/>
              <a:gdLst>
                <a:gd name="T0" fmla="*/ 965 w 965"/>
                <a:gd name="T1" fmla="*/ 966 h 966"/>
                <a:gd name="T2" fmla="*/ 965 w 965"/>
                <a:gd name="T3" fmla="*/ 0 h 966"/>
                <a:gd name="T4" fmla="*/ 0 w 965"/>
                <a:gd name="T5" fmla="*/ 966 h 966"/>
                <a:gd name="T6" fmla="*/ 965 w 965"/>
                <a:gd name="T7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5" h="966">
                  <a:moveTo>
                    <a:pt x="965" y="966"/>
                  </a:moveTo>
                  <a:lnTo>
                    <a:pt x="965" y="0"/>
                  </a:lnTo>
                  <a:lnTo>
                    <a:pt x="0" y="966"/>
                  </a:lnTo>
                  <a:lnTo>
                    <a:pt x="965" y="966"/>
                  </a:lnTo>
                  <a:close/>
                </a:path>
              </a:pathLst>
            </a:custGeom>
            <a:solidFill>
              <a:srgbClr val="336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xmlns="" id="{AA044764-1B8E-4E63-9ED2-A401F63AF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288" y="-1588"/>
              <a:ext cx="1533525" cy="1533525"/>
            </a:xfrm>
            <a:custGeom>
              <a:avLst/>
              <a:gdLst>
                <a:gd name="T0" fmla="*/ 0 w 966"/>
                <a:gd name="T1" fmla="*/ 0 h 966"/>
                <a:gd name="T2" fmla="*/ 0 w 966"/>
                <a:gd name="T3" fmla="*/ 966 h 966"/>
                <a:gd name="T4" fmla="*/ 966 w 966"/>
                <a:gd name="T5" fmla="*/ 0 h 966"/>
                <a:gd name="T6" fmla="*/ 0 w 966"/>
                <a:gd name="T7" fmla="*/ 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6" h="966">
                  <a:moveTo>
                    <a:pt x="0" y="0"/>
                  </a:moveTo>
                  <a:lnTo>
                    <a:pt x="0" y="966"/>
                  </a:lnTo>
                  <a:lnTo>
                    <a:pt x="9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AA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TextBox 40"/>
          <p:cNvSpPr txBox="1"/>
          <p:nvPr/>
        </p:nvSpPr>
        <p:spPr>
          <a:xfrm>
            <a:off x="3185793" y="2059359"/>
            <a:ext cx="2322311" cy="195369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 fontScale="92500" lnSpcReduction="20000"/>
          </a:bodyPr>
          <a:lstStyle/>
          <a:p>
            <a:r>
              <a:rPr lang="zh-CN" altLang="en-US" sz="1600" b="1" dirty="0" smtClean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  现状背景</a:t>
            </a:r>
            <a:endParaRPr lang="zh-CN" altLang="en-US" sz="1600" b="1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3279556" y="2836404"/>
            <a:ext cx="2629859" cy="152542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r>
              <a:rPr lang="zh-CN" altLang="en-US" sz="1400" b="1" dirty="0" smtClean="0">
                <a:solidFill>
                  <a:schemeClr val="accent3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应用实践</a:t>
            </a:r>
            <a:endParaRPr lang="zh-CN" altLang="en-US" sz="1400" b="1" dirty="0">
              <a:solidFill>
                <a:schemeClr val="accent3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924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4D8F5504-02DE-4C0C-B935-6711E02A36F0}"/>
              </a:ext>
            </a:extLst>
          </p:cNvPr>
          <p:cNvSpPr txBox="1"/>
          <p:nvPr/>
        </p:nvSpPr>
        <p:spPr>
          <a:xfrm>
            <a:off x="3131840" y="2775085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现状背景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0B0D7589-D650-4275-B544-2BF2849A2FA7}"/>
              </a:ext>
            </a:extLst>
          </p:cNvPr>
          <p:cNvGrpSpPr/>
          <p:nvPr/>
        </p:nvGrpSpPr>
        <p:grpSpPr>
          <a:xfrm>
            <a:off x="4018465" y="1410839"/>
            <a:ext cx="1152268" cy="1152268"/>
            <a:chOff x="4018465" y="1063488"/>
            <a:chExt cx="1152268" cy="1152268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xmlns="" id="{F9BBE5BD-0422-4791-8E4F-F8DE3AC925AA}"/>
                </a:ext>
              </a:extLst>
            </p:cNvPr>
            <p:cNvSpPr/>
            <p:nvPr/>
          </p:nvSpPr>
          <p:spPr>
            <a:xfrm rot="18950960">
              <a:off x="4018465" y="1063488"/>
              <a:ext cx="1152268" cy="1152268"/>
            </a:xfrm>
            <a:prstGeom prst="roundRect">
              <a:avLst>
                <a:gd name="adj" fmla="val 1442"/>
              </a:avLst>
            </a:prstGeom>
            <a:solidFill>
              <a:srgbClr val="33AAB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Rectangle 31">
              <a:extLst>
                <a:ext uri="{FF2B5EF4-FFF2-40B4-BE49-F238E27FC236}">
                  <a16:creationId xmlns:a16="http://schemas.microsoft.com/office/drawing/2014/main" xmlns="" id="{D28731EE-6276-417A-95C4-3E8445B88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684" y="1255102"/>
              <a:ext cx="720080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457200"/>
              <a:r>
                <a:rPr lang="en-US" altLang="en-US" sz="4400" b="1" dirty="0">
                  <a:solidFill>
                    <a:schemeClr val="bg1"/>
                  </a:solidFill>
                  <a:latin typeface="+mn-lt"/>
                  <a:ea typeface="微软雅黑" panose="020B0503020204020204" pitchFamily="34" charset="-122"/>
                </a:rPr>
                <a:t>01</a:t>
              </a:r>
              <a:endParaRPr lang="en-US" altLang="en-US" sz="1600" b="1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7D6A4F96-DE27-4825-A20E-E74134F994FC}"/>
              </a:ext>
            </a:extLst>
          </p:cNvPr>
          <p:cNvSpPr>
            <a:spLocks/>
          </p:cNvSpPr>
          <p:nvPr/>
        </p:nvSpPr>
        <p:spPr bwMode="auto">
          <a:xfrm>
            <a:off x="6878638" y="2898675"/>
            <a:ext cx="2263775" cy="2265363"/>
          </a:xfrm>
          <a:custGeom>
            <a:avLst/>
            <a:gdLst>
              <a:gd name="T0" fmla="*/ 1426 w 1426"/>
              <a:gd name="T1" fmla="*/ 0 h 1427"/>
              <a:gd name="T2" fmla="*/ 1426 w 1426"/>
              <a:gd name="T3" fmla="*/ 1427 h 1427"/>
              <a:gd name="T4" fmla="*/ 0 w 1426"/>
              <a:gd name="T5" fmla="*/ 1427 h 1427"/>
              <a:gd name="T6" fmla="*/ 1426 w 1426"/>
              <a:gd name="T7" fmla="*/ 0 h 1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26" h="1427">
                <a:moveTo>
                  <a:pt x="1426" y="0"/>
                </a:moveTo>
                <a:lnTo>
                  <a:pt x="1426" y="1427"/>
                </a:lnTo>
                <a:lnTo>
                  <a:pt x="0" y="1427"/>
                </a:lnTo>
                <a:lnTo>
                  <a:pt x="1426" y="0"/>
                </a:lnTo>
                <a:close/>
              </a:path>
            </a:pathLst>
          </a:custGeom>
          <a:solidFill>
            <a:srgbClr val="1727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FC744912-D513-4C1F-9A2A-B6F525D8808E}"/>
              </a:ext>
            </a:extLst>
          </p:cNvPr>
          <p:cNvGrpSpPr/>
          <p:nvPr/>
        </p:nvGrpSpPr>
        <p:grpSpPr>
          <a:xfrm>
            <a:off x="5746750" y="2898675"/>
            <a:ext cx="3395663" cy="2265363"/>
            <a:chOff x="5746750" y="2898675"/>
            <a:chExt cx="3395663" cy="22653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452E6A2F-9C7C-4934-8A2F-99B288974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2898675"/>
              <a:ext cx="1130300" cy="1133475"/>
            </a:xfrm>
            <a:custGeom>
              <a:avLst/>
              <a:gdLst>
                <a:gd name="T0" fmla="*/ 712 w 712"/>
                <a:gd name="T1" fmla="*/ 714 h 714"/>
                <a:gd name="T2" fmla="*/ 712 w 712"/>
                <a:gd name="T3" fmla="*/ 0 h 714"/>
                <a:gd name="T4" fmla="*/ 0 w 712"/>
                <a:gd name="T5" fmla="*/ 714 h 714"/>
                <a:gd name="T6" fmla="*/ 712 w 712"/>
                <a:gd name="T7" fmla="*/ 714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2" h="714">
                  <a:moveTo>
                    <a:pt x="712" y="714"/>
                  </a:moveTo>
                  <a:lnTo>
                    <a:pt x="712" y="0"/>
                  </a:lnTo>
                  <a:lnTo>
                    <a:pt x="0" y="714"/>
                  </a:lnTo>
                  <a:lnTo>
                    <a:pt x="712" y="714"/>
                  </a:lnTo>
                  <a:close/>
                </a:path>
              </a:pathLst>
            </a:custGeom>
            <a:solidFill>
              <a:srgbClr val="339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DD0305FF-CB85-42F8-8342-187B2A7F8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4032150"/>
              <a:ext cx="1130300" cy="1131888"/>
            </a:xfrm>
            <a:custGeom>
              <a:avLst/>
              <a:gdLst>
                <a:gd name="T0" fmla="*/ 0 w 712"/>
                <a:gd name="T1" fmla="*/ 0 h 713"/>
                <a:gd name="T2" fmla="*/ 0 w 712"/>
                <a:gd name="T3" fmla="*/ 713 h 713"/>
                <a:gd name="T4" fmla="*/ 712 w 712"/>
                <a:gd name="T5" fmla="*/ 0 h 713"/>
                <a:gd name="T6" fmla="*/ 0 w 712"/>
                <a:gd name="T7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2" h="713">
                  <a:moveTo>
                    <a:pt x="0" y="0"/>
                  </a:moveTo>
                  <a:lnTo>
                    <a:pt x="0" y="713"/>
                  </a:lnTo>
                  <a:lnTo>
                    <a:pt x="7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A6A28006-ADC3-450B-AD72-64A249DC1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8938" y="2898675"/>
              <a:ext cx="1133475" cy="1133475"/>
            </a:xfrm>
            <a:custGeom>
              <a:avLst/>
              <a:gdLst>
                <a:gd name="T0" fmla="*/ 0 w 714"/>
                <a:gd name="T1" fmla="*/ 0 h 714"/>
                <a:gd name="T2" fmla="*/ 0 w 714"/>
                <a:gd name="T3" fmla="*/ 714 h 714"/>
                <a:gd name="T4" fmla="*/ 714 w 714"/>
                <a:gd name="T5" fmla="*/ 0 h 714"/>
                <a:gd name="T6" fmla="*/ 0 w 714"/>
                <a:gd name="T7" fmla="*/ 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4" h="714">
                  <a:moveTo>
                    <a:pt x="0" y="0"/>
                  </a:moveTo>
                  <a:lnTo>
                    <a:pt x="0" y="714"/>
                  </a:lnTo>
                  <a:lnTo>
                    <a:pt x="7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AA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EF0D3270-4700-47F6-B543-52CA92BDA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4032150"/>
              <a:ext cx="1131888" cy="1131888"/>
            </a:xfrm>
            <a:custGeom>
              <a:avLst/>
              <a:gdLst>
                <a:gd name="T0" fmla="*/ 713 w 713"/>
                <a:gd name="T1" fmla="*/ 713 h 713"/>
                <a:gd name="T2" fmla="*/ 713 w 713"/>
                <a:gd name="T3" fmla="*/ 0 h 713"/>
                <a:gd name="T4" fmla="*/ 0 w 713"/>
                <a:gd name="T5" fmla="*/ 713 h 713"/>
                <a:gd name="T6" fmla="*/ 713 w 713"/>
                <a:gd name="T7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3" h="713">
                  <a:moveTo>
                    <a:pt x="713" y="713"/>
                  </a:moveTo>
                  <a:lnTo>
                    <a:pt x="713" y="0"/>
                  </a:lnTo>
                  <a:lnTo>
                    <a:pt x="0" y="713"/>
                  </a:lnTo>
                  <a:lnTo>
                    <a:pt x="713" y="713"/>
                  </a:lnTo>
                  <a:close/>
                </a:path>
              </a:pathLst>
            </a:custGeom>
            <a:solidFill>
              <a:srgbClr val="336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Freeform 10">
            <a:extLst>
              <a:ext uri="{FF2B5EF4-FFF2-40B4-BE49-F238E27FC236}">
                <a16:creationId xmlns:a16="http://schemas.microsoft.com/office/drawing/2014/main" xmlns="" id="{17FAEDFF-DDFF-4498-808F-C18B667F9A9A}"/>
              </a:ext>
            </a:extLst>
          </p:cNvPr>
          <p:cNvSpPr>
            <a:spLocks/>
          </p:cNvSpPr>
          <p:nvPr/>
        </p:nvSpPr>
        <p:spPr bwMode="auto">
          <a:xfrm>
            <a:off x="-1588" y="-1588"/>
            <a:ext cx="3063875" cy="3067050"/>
          </a:xfrm>
          <a:custGeom>
            <a:avLst/>
            <a:gdLst>
              <a:gd name="T0" fmla="*/ 0 w 1930"/>
              <a:gd name="T1" fmla="*/ 1932 h 1932"/>
              <a:gd name="T2" fmla="*/ 0 w 1930"/>
              <a:gd name="T3" fmla="*/ 0 h 1932"/>
              <a:gd name="T4" fmla="*/ 1930 w 1930"/>
              <a:gd name="T5" fmla="*/ 0 h 1932"/>
              <a:gd name="T6" fmla="*/ 0 w 1930"/>
              <a:gd name="T7" fmla="*/ 1932 h 1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30" h="1932">
                <a:moveTo>
                  <a:pt x="0" y="1932"/>
                </a:moveTo>
                <a:lnTo>
                  <a:pt x="0" y="0"/>
                </a:lnTo>
                <a:lnTo>
                  <a:pt x="1930" y="0"/>
                </a:lnTo>
                <a:lnTo>
                  <a:pt x="0" y="1932"/>
                </a:lnTo>
                <a:close/>
              </a:path>
            </a:pathLst>
          </a:custGeom>
          <a:solidFill>
            <a:srgbClr val="1727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BAE32BFC-F91E-4822-AB92-606D72B3F1A6}"/>
              </a:ext>
            </a:extLst>
          </p:cNvPr>
          <p:cNvGrpSpPr/>
          <p:nvPr/>
        </p:nvGrpSpPr>
        <p:grpSpPr>
          <a:xfrm>
            <a:off x="-1588" y="-1588"/>
            <a:ext cx="4597401" cy="3067051"/>
            <a:chOff x="-1588" y="-1588"/>
            <a:chExt cx="4597401" cy="306705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xmlns="" id="{98860AFB-6E91-4F3C-A0E1-C0FA124C2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350" y="1531938"/>
              <a:ext cx="1531938" cy="1533525"/>
            </a:xfrm>
            <a:custGeom>
              <a:avLst/>
              <a:gdLst>
                <a:gd name="T0" fmla="*/ 0 w 965"/>
                <a:gd name="T1" fmla="*/ 0 h 966"/>
                <a:gd name="T2" fmla="*/ 0 w 965"/>
                <a:gd name="T3" fmla="*/ 966 h 966"/>
                <a:gd name="T4" fmla="*/ 965 w 965"/>
                <a:gd name="T5" fmla="*/ 0 h 966"/>
                <a:gd name="T6" fmla="*/ 0 w 965"/>
                <a:gd name="T7" fmla="*/ 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5" h="966">
                  <a:moveTo>
                    <a:pt x="0" y="0"/>
                  </a:moveTo>
                  <a:lnTo>
                    <a:pt x="0" y="966"/>
                  </a:lnTo>
                  <a:lnTo>
                    <a:pt x="9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xmlns="" id="{A3676A2C-F139-4874-8C67-9B8B4F997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350" y="-1588"/>
              <a:ext cx="1531938" cy="1533525"/>
            </a:xfrm>
            <a:custGeom>
              <a:avLst/>
              <a:gdLst>
                <a:gd name="T0" fmla="*/ 965 w 965"/>
                <a:gd name="T1" fmla="*/ 966 h 966"/>
                <a:gd name="T2" fmla="*/ 965 w 965"/>
                <a:gd name="T3" fmla="*/ 0 h 966"/>
                <a:gd name="T4" fmla="*/ 0 w 965"/>
                <a:gd name="T5" fmla="*/ 966 h 966"/>
                <a:gd name="T6" fmla="*/ 965 w 965"/>
                <a:gd name="T7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5" h="966">
                  <a:moveTo>
                    <a:pt x="965" y="966"/>
                  </a:moveTo>
                  <a:lnTo>
                    <a:pt x="965" y="0"/>
                  </a:lnTo>
                  <a:lnTo>
                    <a:pt x="0" y="966"/>
                  </a:lnTo>
                  <a:lnTo>
                    <a:pt x="965" y="966"/>
                  </a:lnTo>
                  <a:close/>
                </a:path>
              </a:pathLst>
            </a:custGeom>
            <a:solidFill>
              <a:srgbClr val="339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xmlns="" id="{F3C486BD-0FF9-4EDA-8F2D-1D261E036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88" y="1531938"/>
              <a:ext cx="1531938" cy="1533525"/>
            </a:xfrm>
            <a:custGeom>
              <a:avLst/>
              <a:gdLst>
                <a:gd name="T0" fmla="*/ 965 w 965"/>
                <a:gd name="T1" fmla="*/ 966 h 966"/>
                <a:gd name="T2" fmla="*/ 965 w 965"/>
                <a:gd name="T3" fmla="*/ 0 h 966"/>
                <a:gd name="T4" fmla="*/ 0 w 965"/>
                <a:gd name="T5" fmla="*/ 966 h 966"/>
                <a:gd name="T6" fmla="*/ 965 w 965"/>
                <a:gd name="T7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5" h="966">
                  <a:moveTo>
                    <a:pt x="965" y="966"/>
                  </a:moveTo>
                  <a:lnTo>
                    <a:pt x="965" y="0"/>
                  </a:lnTo>
                  <a:lnTo>
                    <a:pt x="0" y="966"/>
                  </a:lnTo>
                  <a:lnTo>
                    <a:pt x="965" y="966"/>
                  </a:lnTo>
                  <a:close/>
                </a:path>
              </a:pathLst>
            </a:custGeom>
            <a:solidFill>
              <a:srgbClr val="336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xmlns="" id="{E58F9ABC-8BB5-4C28-BF56-6DB4B22EC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288" y="-1588"/>
              <a:ext cx="1533525" cy="1533525"/>
            </a:xfrm>
            <a:custGeom>
              <a:avLst/>
              <a:gdLst>
                <a:gd name="T0" fmla="*/ 0 w 966"/>
                <a:gd name="T1" fmla="*/ 0 h 966"/>
                <a:gd name="T2" fmla="*/ 0 w 966"/>
                <a:gd name="T3" fmla="*/ 966 h 966"/>
                <a:gd name="T4" fmla="*/ 966 w 966"/>
                <a:gd name="T5" fmla="*/ 0 h 966"/>
                <a:gd name="T6" fmla="*/ 0 w 966"/>
                <a:gd name="T7" fmla="*/ 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6" h="966">
                  <a:moveTo>
                    <a:pt x="0" y="0"/>
                  </a:moveTo>
                  <a:lnTo>
                    <a:pt x="0" y="966"/>
                  </a:lnTo>
                  <a:lnTo>
                    <a:pt x="9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AA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9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1ide-Freeform 5">
            <a:extLst>
              <a:ext uri="{FF2B5EF4-FFF2-40B4-BE49-F238E27FC236}">
                <a16:creationId xmlns:a16="http://schemas.microsoft.com/office/drawing/2014/main" xmlns="" id="{D4903B8D-F6AD-4C45-91DA-24A123296948}"/>
              </a:ext>
            </a:extLst>
          </p:cNvPr>
          <p:cNvSpPr/>
          <p:nvPr/>
        </p:nvSpPr>
        <p:spPr bwMode="auto">
          <a:xfrm>
            <a:off x="4092257" y="0"/>
            <a:ext cx="5018949" cy="5143500"/>
          </a:xfrm>
          <a:custGeom>
            <a:avLst/>
            <a:gdLst>
              <a:gd name="connsiteX0" fmla="*/ 1714500 w 6691933"/>
              <a:gd name="connsiteY0" fmla="*/ 0 h 6858000"/>
              <a:gd name="connsiteX1" fmla="*/ 6691933 w 6691933"/>
              <a:gd name="connsiteY1" fmla="*/ 0 h 6858000"/>
              <a:gd name="connsiteX2" fmla="*/ 6691933 w 6691933"/>
              <a:gd name="connsiteY2" fmla="*/ 6858000 h 6858000"/>
              <a:gd name="connsiteX3" fmla="*/ 0 w 66919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1933" h="6858000">
                <a:moveTo>
                  <a:pt x="1714500" y="0"/>
                </a:moveTo>
                <a:lnTo>
                  <a:pt x="6691933" y="0"/>
                </a:lnTo>
                <a:lnTo>
                  <a:pt x="6691933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A3860E29-33E8-4EF9-A1D0-EC7D6EA20BD1}"/>
              </a:ext>
            </a:extLst>
          </p:cNvPr>
          <p:cNvGrpSpPr/>
          <p:nvPr/>
        </p:nvGrpSpPr>
        <p:grpSpPr>
          <a:xfrm>
            <a:off x="521551" y="945323"/>
            <a:ext cx="5037492" cy="3309951"/>
            <a:chOff x="521551" y="945323"/>
            <a:chExt cx="5037492" cy="3309951"/>
          </a:xfrm>
        </p:grpSpPr>
        <p:cxnSp>
          <p:nvCxnSpPr>
            <p:cNvPr id="3" name="iS1ide-Straight Connector 2">
              <a:extLst>
                <a:ext uri="{FF2B5EF4-FFF2-40B4-BE49-F238E27FC236}">
                  <a16:creationId xmlns:a16="http://schemas.microsoft.com/office/drawing/2014/main" xmlns="" id="{31113002-B9E2-457C-BAF8-9B4FC200083F}"/>
                </a:ext>
              </a:extLst>
            </p:cNvPr>
            <p:cNvCxnSpPr/>
            <p:nvPr/>
          </p:nvCxnSpPr>
          <p:spPr>
            <a:xfrm flipH="1" flipV="1">
              <a:off x="3233720" y="2301720"/>
              <a:ext cx="1406043" cy="19472"/>
            </a:xfrm>
            <a:prstGeom prst="line">
              <a:avLst/>
            </a:prstGeom>
            <a:ln w="6350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iS1ide-Straight Connector 3">
              <a:extLst>
                <a:ext uri="{FF2B5EF4-FFF2-40B4-BE49-F238E27FC236}">
                  <a16:creationId xmlns:a16="http://schemas.microsoft.com/office/drawing/2014/main" xmlns="" id="{60412393-4AD8-4549-A3AB-D24CB3DABBBD}"/>
                </a:ext>
              </a:extLst>
            </p:cNvPr>
            <p:cNvCxnSpPr/>
            <p:nvPr/>
          </p:nvCxnSpPr>
          <p:spPr>
            <a:xfrm flipH="1" flipV="1">
              <a:off x="2574681" y="3165816"/>
              <a:ext cx="1847859" cy="15075"/>
            </a:xfrm>
            <a:prstGeom prst="line">
              <a:avLst/>
            </a:prstGeom>
            <a:ln w="6350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xmlns="" id="{FA16CB97-F03F-428E-BCEA-66BBABA19DA1}"/>
                </a:ext>
              </a:extLst>
            </p:cNvPr>
            <p:cNvGrpSpPr/>
            <p:nvPr/>
          </p:nvGrpSpPr>
          <p:grpSpPr>
            <a:xfrm>
              <a:off x="4526703" y="945323"/>
              <a:ext cx="1032340" cy="1032341"/>
              <a:chOff x="790456" y="5247104"/>
              <a:chExt cx="415102" cy="415102"/>
            </a:xfrm>
            <a:solidFill>
              <a:schemeClr val="accent1"/>
            </a:solidFill>
          </p:grpSpPr>
          <p:sp>
            <p:nvSpPr>
              <p:cNvPr id="30" name="iS1ide-Oval 29">
                <a:extLst>
                  <a:ext uri="{FF2B5EF4-FFF2-40B4-BE49-F238E27FC236}">
                    <a16:creationId xmlns:a16="http://schemas.microsoft.com/office/drawing/2014/main" xmlns="" id="{D083AC33-6EE8-4E86-912F-8D72EFA785A0}"/>
                  </a:ext>
                </a:extLst>
              </p:cNvPr>
              <p:cNvSpPr/>
              <p:nvPr/>
            </p:nvSpPr>
            <p:spPr>
              <a:xfrm>
                <a:off x="790456" y="5247104"/>
                <a:ext cx="415102" cy="415102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endParaRPr/>
              </a:p>
            </p:txBody>
          </p:sp>
          <p:sp>
            <p:nvSpPr>
              <p:cNvPr id="31" name="iS1ide-Freeform 30">
                <a:extLst>
                  <a:ext uri="{FF2B5EF4-FFF2-40B4-BE49-F238E27FC236}">
                    <a16:creationId xmlns:a16="http://schemas.microsoft.com/office/drawing/2014/main" xmlns="" id="{B692C3DC-2018-4DA3-B9A4-104EDB5416FE}"/>
                  </a:ext>
                </a:extLst>
              </p:cNvPr>
              <p:cNvSpPr/>
              <p:nvPr/>
            </p:nvSpPr>
            <p:spPr>
              <a:xfrm>
                <a:off x="911682" y="5372326"/>
                <a:ext cx="172652" cy="164657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algn="ctr"/>
                <a:endParaRPr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xmlns="" id="{C74A53DD-8383-40E6-AAA2-CA2ABA8A7A7B}"/>
                </a:ext>
              </a:extLst>
            </p:cNvPr>
            <p:cNvGrpSpPr/>
            <p:nvPr/>
          </p:nvGrpSpPr>
          <p:grpSpPr>
            <a:xfrm>
              <a:off x="4309480" y="1805022"/>
              <a:ext cx="1032340" cy="1032341"/>
              <a:chOff x="790456" y="5247104"/>
              <a:chExt cx="415102" cy="415102"/>
            </a:xfrm>
            <a:solidFill>
              <a:schemeClr val="accent1"/>
            </a:solidFill>
          </p:grpSpPr>
          <p:sp>
            <p:nvSpPr>
              <p:cNvPr id="28" name="iS1ide-Oval 27">
                <a:extLst>
                  <a:ext uri="{FF2B5EF4-FFF2-40B4-BE49-F238E27FC236}">
                    <a16:creationId xmlns:a16="http://schemas.microsoft.com/office/drawing/2014/main" xmlns="" id="{F107C6F4-2722-424D-B0AC-CD1D8A99238C}"/>
                  </a:ext>
                </a:extLst>
              </p:cNvPr>
              <p:cNvSpPr/>
              <p:nvPr/>
            </p:nvSpPr>
            <p:spPr>
              <a:xfrm>
                <a:off x="790456" y="5247104"/>
                <a:ext cx="415102" cy="415102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endParaRPr/>
              </a:p>
            </p:txBody>
          </p:sp>
          <p:sp>
            <p:nvSpPr>
              <p:cNvPr id="29" name="iS1ide-Freeform 28">
                <a:extLst>
                  <a:ext uri="{FF2B5EF4-FFF2-40B4-BE49-F238E27FC236}">
                    <a16:creationId xmlns:a16="http://schemas.microsoft.com/office/drawing/2014/main" xmlns="" id="{4967E8D7-E5F3-4394-A3ED-027F2BE81A3D}"/>
                  </a:ext>
                </a:extLst>
              </p:cNvPr>
              <p:cNvSpPr/>
              <p:nvPr/>
            </p:nvSpPr>
            <p:spPr>
              <a:xfrm>
                <a:off x="911682" y="5368449"/>
                <a:ext cx="172652" cy="172411"/>
              </a:xfrm>
              <a:custGeom>
                <a:avLst/>
                <a:gdLst>
                  <a:gd name="connsiteX0" fmla="*/ 126452 w 606933"/>
                  <a:gd name="connsiteY0" fmla="*/ 239923 h 606087"/>
                  <a:gd name="connsiteX1" fmla="*/ 191364 w 606933"/>
                  <a:gd name="connsiteY1" fmla="*/ 239923 h 606087"/>
                  <a:gd name="connsiteX2" fmla="*/ 289791 w 606933"/>
                  <a:gd name="connsiteY2" fmla="*/ 336874 h 606087"/>
                  <a:gd name="connsiteX3" fmla="*/ 303467 w 606933"/>
                  <a:gd name="connsiteY3" fmla="*/ 345627 h 606087"/>
                  <a:gd name="connsiteX4" fmla="*/ 317142 w 606933"/>
                  <a:gd name="connsiteY4" fmla="*/ 336874 h 606087"/>
                  <a:gd name="connsiteX5" fmla="*/ 415569 w 606933"/>
                  <a:gd name="connsiteY5" fmla="*/ 239923 h 606087"/>
                  <a:gd name="connsiteX6" fmla="*/ 480481 w 606933"/>
                  <a:gd name="connsiteY6" fmla="*/ 239923 h 606087"/>
                  <a:gd name="connsiteX7" fmla="*/ 480481 w 606933"/>
                  <a:gd name="connsiteY7" fmla="*/ 404009 h 606087"/>
                  <a:gd name="connsiteX8" fmla="*/ 316083 w 606933"/>
                  <a:gd name="connsiteY8" fmla="*/ 404009 h 606087"/>
                  <a:gd name="connsiteX9" fmla="*/ 316083 w 606933"/>
                  <a:gd name="connsiteY9" fmla="*/ 441905 h 606087"/>
                  <a:gd name="connsiteX10" fmla="*/ 568988 w 606933"/>
                  <a:gd name="connsiteY10" fmla="*/ 441905 h 606087"/>
                  <a:gd name="connsiteX11" fmla="*/ 568988 w 606933"/>
                  <a:gd name="connsiteY11" fmla="*/ 505096 h 606087"/>
                  <a:gd name="connsiteX12" fmla="*/ 606933 w 606933"/>
                  <a:gd name="connsiteY12" fmla="*/ 505096 h 606087"/>
                  <a:gd name="connsiteX13" fmla="*/ 606933 w 606933"/>
                  <a:gd name="connsiteY13" fmla="*/ 606087 h 606087"/>
                  <a:gd name="connsiteX14" fmla="*/ 505714 w 606933"/>
                  <a:gd name="connsiteY14" fmla="*/ 606087 h 606087"/>
                  <a:gd name="connsiteX15" fmla="*/ 505714 w 606933"/>
                  <a:gd name="connsiteY15" fmla="*/ 505096 h 606087"/>
                  <a:gd name="connsiteX16" fmla="*/ 543659 w 606933"/>
                  <a:gd name="connsiteY16" fmla="*/ 505096 h 606087"/>
                  <a:gd name="connsiteX17" fmla="*/ 543659 w 606933"/>
                  <a:gd name="connsiteY17" fmla="*/ 467105 h 606087"/>
                  <a:gd name="connsiteX18" fmla="*/ 316083 w 606933"/>
                  <a:gd name="connsiteY18" fmla="*/ 467105 h 606087"/>
                  <a:gd name="connsiteX19" fmla="*/ 316083 w 606933"/>
                  <a:gd name="connsiteY19" fmla="*/ 505096 h 606087"/>
                  <a:gd name="connsiteX20" fmla="*/ 354028 w 606933"/>
                  <a:gd name="connsiteY20" fmla="*/ 505096 h 606087"/>
                  <a:gd name="connsiteX21" fmla="*/ 354028 w 606933"/>
                  <a:gd name="connsiteY21" fmla="*/ 606087 h 606087"/>
                  <a:gd name="connsiteX22" fmla="*/ 252905 w 606933"/>
                  <a:gd name="connsiteY22" fmla="*/ 606087 h 606087"/>
                  <a:gd name="connsiteX23" fmla="*/ 252905 w 606933"/>
                  <a:gd name="connsiteY23" fmla="*/ 505096 h 606087"/>
                  <a:gd name="connsiteX24" fmla="*/ 290850 w 606933"/>
                  <a:gd name="connsiteY24" fmla="*/ 505096 h 606087"/>
                  <a:gd name="connsiteX25" fmla="*/ 290850 w 606933"/>
                  <a:gd name="connsiteY25" fmla="*/ 467105 h 606087"/>
                  <a:gd name="connsiteX26" fmla="*/ 63274 w 606933"/>
                  <a:gd name="connsiteY26" fmla="*/ 467105 h 606087"/>
                  <a:gd name="connsiteX27" fmla="*/ 63274 w 606933"/>
                  <a:gd name="connsiteY27" fmla="*/ 505096 h 606087"/>
                  <a:gd name="connsiteX28" fmla="*/ 101123 w 606933"/>
                  <a:gd name="connsiteY28" fmla="*/ 505096 h 606087"/>
                  <a:gd name="connsiteX29" fmla="*/ 101123 w 606933"/>
                  <a:gd name="connsiteY29" fmla="*/ 606087 h 606087"/>
                  <a:gd name="connsiteX30" fmla="*/ 0 w 606933"/>
                  <a:gd name="connsiteY30" fmla="*/ 606087 h 606087"/>
                  <a:gd name="connsiteX31" fmla="*/ 0 w 606933"/>
                  <a:gd name="connsiteY31" fmla="*/ 505096 h 606087"/>
                  <a:gd name="connsiteX32" fmla="*/ 37945 w 606933"/>
                  <a:gd name="connsiteY32" fmla="*/ 505096 h 606087"/>
                  <a:gd name="connsiteX33" fmla="*/ 37945 w 606933"/>
                  <a:gd name="connsiteY33" fmla="*/ 441905 h 606087"/>
                  <a:gd name="connsiteX34" fmla="*/ 290850 w 606933"/>
                  <a:gd name="connsiteY34" fmla="*/ 441905 h 606087"/>
                  <a:gd name="connsiteX35" fmla="*/ 290850 w 606933"/>
                  <a:gd name="connsiteY35" fmla="*/ 404009 h 606087"/>
                  <a:gd name="connsiteX36" fmla="*/ 126452 w 606933"/>
                  <a:gd name="connsiteY36" fmla="*/ 404009 h 606087"/>
                  <a:gd name="connsiteX37" fmla="*/ 303502 w 606933"/>
                  <a:gd name="connsiteY37" fmla="*/ 71264 h 606087"/>
                  <a:gd name="connsiteX38" fmla="*/ 250822 w 606933"/>
                  <a:gd name="connsiteY38" fmla="*/ 122140 h 606087"/>
                  <a:gd name="connsiteX39" fmla="*/ 303502 w 606933"/>
                  <a:gd name="connsiteY39" fmla="*/ 173111 h 606087"/>
                  <a:gd name="connsiteX40" fmla="*/ 356183 w 606933"/>
                  <a:gd name="connsiteY40" fmla="*/ 122140 h 606087"/>
                  <a:gd name="connsiteX41" fmla="*/ 303502 w 606933"/>
                  <a:gd name="connsiteY41" fmla="*/ 71264 h 606087"/>
                  <a:gd name="connsiteX42" fmla="*/ 303502 w 606933"/>
                  <a:gd name="connsiteY42" fmla="*/ 0 h 606087"/>
                  <a:gd name="connsiteX43" fmla="*/ 429955 w 606933"/>
                  <a:gd name="connsiteY43" fmla="*/ 122140 h 606087"/>
                  <a:gd name="connsiteX44" fmla="*/ 303502 w 606933"/>
                  <a:gd name="connsiteY44" fmla="*/ 315639 h 606087"/>
                  <a:gd name="connsiteX45" fmla="*/ 177049 w 606933"/>
                  <a:gd name="connsiteY45" fmla="*/ 122140 h 606087"/>
                  <a:gd name="connsiteX46" fmla="*/ 303502 w 606933"/>
                  <a:gd name="connsiteY46" fmla="*/ 0 h 60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606933" h="606087">
                    <a:moveTo>
                      <a:pt x="126452" y="239923"/>
                    </a:moveTo>
                    <a:lnTo>
                      <a:pt x="191364" y="239923"/>
                    </a:lnTo>
                    <a:cubicBezTo>
                      <a:pt x="230851" y="298209"/>
                      <a:pt x="286131" y="334566"/>
                      <a:pt x="289791" y="336874"/>
                    </a:cubicBezTo>
                    <a:lnTo>
                      <a:pt x="303467" y="345627"/>
                    </a:lnTo>
                    <a:lnTo>
                      <a:pt x="317142" y="336874"/>
                    </a:lnTo>
                    <a:cubicBezTo>
                      <a:pt x="320802" y="334566"/>
                      <a:pt x="376083" y="298209"/>
                      <a:pt x="415569" y="239923"/>
                    </a:cubicBezTo>
                    <a:lnTo>
                      <a:pt x="480481" y="239923"/>
                    </a:lnTo>
                    <a:lnTo>
                      <a:pt x="480481" y="404009"/>
                    </a:lnTo>
                    <a:lnTo>
                      <a:pt x="316083" y="404009"/>
                    </a:lnTo>
                    <a:lnTo>
                      <a:pt x="316083" y="441905"/>
                    </a:lnTo>
                    <a:lnTo>
                      <a:pt x="568988" y="441905"/>
                    </a:lnTo>
                    <a:lnTo>
                      <a:pt x="568988" y="505096"/>
                    </a:lnTo>
                    <a:lnTo>
                      <a:pt x="606933" y="505096"/>
                    </a:lnTo>
                    <a:lnTo>
                      <a:pt x="606933" y="606087"/>
                    </a:lnTo>
                    <a:lnTo>
                      <a:pt x="505714" y="606087"/>
                    </a:lnTo>
                    <a:lnTo>
                      <a:pt x="505714" y="505096"/>
                    </a:lnTo>
                    <a:lnTo>
                      <a:pt x="543659" y="505096"/>
                    </a:lnTo>
                    <a:lnTo>
                      <a:pt x="543659" y="467105"/>
                    </a:lnTo>
                    <a:lnTo>
                      <a:pt x="316083" y="467105"/>
                    </a:lnTo>
                    <a:lnTo>
                      <a:pt x="316083" y="505096"/>
                    </a:lnTo>
                    <a:lnTo>
                      <a:pt x="354028" y="505096"/>
                    </a:lnTo>
                    <a:lnTo>
                      <a:pt x="354028" y="606087"/>
                    </a:lnTo>
                    <a:lnTo>
                      <a:pt x="252905" y="606087"/>
                    </a:lnTo>
                    <a:lnTo>
                      <a:pt x="252905" y="505096"/>
                    </a:lnTo>
                    <a:lnTo>
                      <a:pt x="290850" y="505096"/>
                    </a:lnTo>
                    <a:lnTo>
                      <a:pt x="290850" y="467105"/>
                    </a:lnTo>
                    <a:lnTo>
                      <a:pt x="63274" y="467105"/>
                    </a:lnTo>
                    <a:lnTo>
                      <a:pt x="63274" y="505096"/>
                    </a:lnTo>
                    <a:lnTo>
                      <a:pt x="101123" y="505096"/>
                    </a:lnTo>
                    <a:lnTo>
                      <a:pt x="101123" y="606087"/>
                    </a:lnTo>
                    <a:lnTo>
                      <a:pt x="0" y="606087"/>
                    </a:lnTo>
                    <a:lnTo>
                      <a:pt x="0" y="505096"/>
                    </a:lnTo>
                    <a:lnTo>
                      <a:pt x="37945" y="505096"/>
                    </a:lnTo>
                    <a:lnTo>
                      <a:pt x="37945" y="441905"/>
                    </a:lnTo>
                    <a:lnTo>
                      <a:pt x="290850" y="441905"/>
                    </a:lnTo>
                    <a:lnTo>
                      <a:pt x="290850" y="404009"/>
                    </a:lnTo>
                    <a:lnTo>
                      <a:pt x="126452" y="404009"/>
                    </a:lnTo>
                    <a:close/>
                    <a:moveTo>
                      <a:pt x="303502" y="71264"/>
                    </a:moveTo>
                    <a:cubicBezTo>
                      <a:pt x="274417" y="71264"/>
                      <a:pt x="250822" y="94057"/>
                      <a:pt x="250822" y="122140"/>
                    </a:cubicBezTo>
                    <a:cubicBezTo>
                      <a:pt x="250822" y="150318"/>
                      <a:pt x="274417" y="173111"/>
                      <a:pt x="303502" y="173111"/>
                    </a:cubicBezTo>
                    <a:cubicBezTo>
                      <a:pt x="332587" y="173111"/>
                      <a:pt x="356183" y="150318"/>
                      <a:pt x="356183" y="122140"/>
                    </a:cubicBezTo>
                    <a:cubicBezTo>
                      <a:pt x="356183" y="94057"/>
                      <a:pt x="332587" y="71264"/>
                      <a:pt x="303502" y="71264"/>
                    </a:cubicBezTo>
                    <a:close/>
                    <a:moveTo>
                      <a:pt x="303502" y="0"/>
                    </a:moveTo>
                    <a:cubicBezTo>
                      <a:pt x="373326" y="0"/>
                      <a:pt x="429955" y="54723"/>
                      <a:pt x="429955" y="122140"/>
                    </a:cubicBezTo>
                    <a:cubicBezTo>
                      <a:pt x="429955" y="234181"/>
                      <a:pt x="303502" y="315639"/>
                      <a:pt x="303502" y="315639"/>
                    </a:cubicBezTo>
                    <a:cubicBezTo>
                      <a:pt x="303502" y="315639"/>
                      <a:pt x="177049" y="234181"/>
                      <a:pt x="177049" y="122140"/>
                    </a:cubicBezTo>
                    <a:cubicBezTo>
                      <a:pt x="177049" y="54723"/>
                      <a:pt x="233679" y="0"/>
                      <a:pt x="30350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algn="ctr"/>
                <a:endParaRPr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48976F6C-9C97-4F44-B18F-6AB801F74683}"/>
                </a:ext>
              </a:extLst>
            </p:cNvPr>
            <p:cNvGrpSpPr/>
            <p:nvPr/>
          </p:nvGrpSpPr>
          <p:grpSpPr>
            <a:xfrm>
              <a:off x="4092257" y="2664721"/>
              <a:ext cx="1032340" cy="1032341"/>
              <a:chOff x="790456" y="5247104"/>
              <a:chExt cx="415102" cy="415102"/>
            </a:xfrm>
            <a:solidFill>
              <a:schemeClr val="accent1"/>
            </a:solidFill>
          </p:grpSpPr>
          <p:sp>
            <p:nvSpPr>
              <p:cNvPr id="26" name="iS1ide-Oval 25">
                <a:extLst>
                  <a:ext uri="{FF2B5EF4-FFF2-40B4-BE49-F238E27FC236}">
                    <a16:creationId xmlns:a16="http://schemas.microsoft.com/office/drawing/2014/main" xmlns="" id="{469401B4-2821-47F7-AD62-755240B32DAA}"/>
                  </a:ext>
                </a:extLst>
              </p:cNvPr>
              <p:cNvSpPr/>
              <p:nvPr/>
            </p:nvSpPr>
            <p:spPr>
              <a:xfrm>
                <a:off x="790456" y="5247104"/>
                <a:ext cx="415102" cy="415102"/>
              </a:xfrm>
              <a:prstGeom prst="ellipse">
                <a:avLst/>
              </a:prstGeom>
              <a:solidFill>
                <a:schemeClr val="accent3"/>
              </a:solidFill>
              <a:ln w="571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endParaRPr/>
              </a:p>
            </p:txBody>
          </p:sp>
          <p:sp>
            <p:nvSpPr>
              <p:cNvPr id="27" name="iS1ide-Freeform 26">
                <a:extLst>
                  <a:ext uri="{FF2B5EF4-FFF2-40B4-BE49-F238E27FC236}">
                    <a16:creationId xmlns:a16="http://schemas.microsoft.com/office/drawing/2014/main" xmlns="" id="{ACD666A6-71DC-4854-957B-E23799106235}"/>
                  </a:ext>
                </a:extLst>
              </p:cNvPr>
              <p:cNvSpPr/>
              <p:nvPr/>
            </p:nvSpPr>
            <p:spPr>
              <a:xfrm>
                <a:off x="911682" y="5376580"/>
                <a:ext cx="172652" cy="156149"/>
              </a:xfrm>
              <a:custGeom>
                <a:avLst/>
                <a:gdLst>
                  <a:gd name="connsiteX0" fmla="*/ 503202 w 607568"/>
                  <a:gd name="connsiteY0" fmla="*/ 459310 h 549494"/>
                  <a:gd name="connsiteX1" fmla="*/ 548364 w 607568"/>
                  <a:gd name="connsiteY1" fmla="*/ 504402 h 549494"/>
                  <a:gd name="connsiteX2" fmla="*/ 503202 w 607568"/>
                  <a:gd name="connsiteY2" fmla="*/ 549494 h 549494"/>
                  <a:gd name="connsiteX3" fmla="*/ 458040 w 607568"/>
                  <a:gd name="connsiteY3" fmla="*/ 504402 h 549494"/>
                  <a:gd name="connsiteX4" fmla="*/ 503202 w 607568"/>
                  <a:gd name="connsiteY4" fmla="*/ 459310 h 549494"/>
                  <a:gd name="connsiteX5" fmla="*/ 197795 w 607568"/>
                  <a:gd name="connsiteY5" fmla="*/ 459310 h 549494"/>
                  <a:gd name="connsiteX6" fmla="*/ 242957 w 607568"/>
                  <a:gd name="connsiteY6" fmla="*/ 504402 h 549494"/>
                  <a:gd name="connsiteX7" fmla="*/ 197795 w 607568"/>
                  <a:gd name="connsiteY7" fmla="*/ 549494 h 549494"/>
                  <a:gd name="connsiteX8" fmla="*/ 152633 w 607568"/>
                  <a:gd name="connsiteY8" fmla="*/ 504402 h 549494"/>
                  <a:gd name="connsiteX9" fmla="*/ 197795 w 607568"/>
                  <a:gd name="connsiteY9" fmla="*/ 459310 h 549494"/>
                  <a:gd name="connsiteX10" fmla="*/ 143318 w 607568"/>
                  <a:gd name="connsiteY10" fmla="*/ 390791 h 549494"/>
                  <a:gd name="connsiteX11" fmla="*/ 554573 w 607568"/>
                  <a:gd name="connsiteY11" fmla="*/ 390791 h 549494"/>
                  <a:gd name="connsiteX12" fmla="*/ 554573 w 607568"/>
                  <a:gd name="connsiteY12" fmla="*/ 437435 h 549494"/>
                  <a:gd name="connsiteX13" fmla="*/ 143318 w 607568"/>
                  <a:gd name="connsiteY13" fmla="*/ 437435 h 549494"/>
                  <a:gd name="connsiteX14" fmla="*/ 115304 w 607568"/>
                  <a:gd name="connsiteY14" fmla="*/ 313028 h 549494"/>
                  <a:gd name="connsiteX15" fmla="*/ 582659 w 607568"/>
                  <a:gd name="connsiteY15" fmla="*/ 313028 h 549494"/>
                  <a:gd name="connsiteX16" fmla="*/ 582659 w 607568"/>
                  <a:gd name="connsiteY16" fmla="*/ 359672 h 549494"/>
                  <a:gd name="connsiteX17" fmla="*/ 115304 w 607568"/>
                  <a:gd name="connsiteY17" fmla="*/ 359672 h 549494"/>
                  <a:gd name="connsiteX18" fmla="*/ 0 w 607568"/>
                  <a:gd name="connsiteY18" fmla="*/ 169922 h 549494"/>
                  <a:gd name="connsiteX19" fmla="*/ 78962 w 607568"/>
                  <a:gd name="connsiteY19" fmla="*/ 169922 h 549494"/>
                  <a:gd name="connsiteX20" fmla="*/ 108516 w 607568"/>
                  <a:gd name="connsiteY20" fmla="*/ 235254 h 549494"/>
                  <a:gd name="connsiteX21" fmla="*/ 607568 w 607568"/>
                  <a:gd name="connsiteY21" fmla="*/ 235254 h 549494"/>
                  <a:gd name="connsiteX22" fmla="*/ 607568 w 607568"/>
                  <a:gd name="connsiteY22" fmla="*/ 281909 h 549494"/>
                  <a:gd name="connsiteX23" fmla="*/ 78428 w 607568"/>
                  <a:gd name="connsiteY23" fmla="*/ 281909 h 549494"/>
                  <a:gd name="connsiteX24" fmla="*/ 48798 w 607568"/>
                  <a:gd name="connsiteY24" fmla="*/ 216577 h 549494"/>
                  <a:gd name="connsiteX25" fmla="*/ 0 w 607568"/>
                  <a:gd name="connsiteY25" fmla="*/ 216577 h 549494"/>
                  <a:gd name="connsiteX26" fmla="*/ 257720 w 607568"/>
                  <a:gd name="connsiteY26" fmla="*/ 0 h 549494"/>
                  <a:gd name="connsiteX27" fmla="*/ 254207 w 607568"/>
                  <a:gd name="connsiteY27" fmla="*/ 30201 h 549494"/>
                  <a:gd name="connsiteX28" fmla="*/ 407797 w 607568"/>
                  <a:gd name="connsiteY28" fmla="*/ 197372 h 549494"/>
                  <a:gd name="connsiteX29" fmla="*/ 241147 w 607568"/>
                  <a:gd name="connsiteY29" fmla="*/ 144063 h 549494"/>
                  <a:gd name="connsiteX30" fmla="*/ 237633 w 607568"/>
                  <a:gd name="connsiteY30" fmla="*/ 174264 h 549494"/>
                  <a:gd name="connsiteX31" fmla="*/ 115586 w 607568"/>
                  <a:gd name="connsiteY31" fmla="*/ 71993 h 549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7568" h="549494">
                    <a:moveTo>
                      <a:pt x="503202" y="459310"/>
                    </a:moveTo>
                    <a:cubicBezTo>
                      <a:pt x="528144" y="459310"/>
                      <a:pt x="548364" y="479498"/>
                      <a:pt x="548364" y="504402"/>
                    </a:cubicBezTo>
                    <a:cubicBezTo>
                      <a:pt x="548364" y="529306"/>
                      <a:pt x="528144" y="549494"/>
                      <a:pt x="503202" y="549494"/>
                    </a:cubicBezTo>
                    <a:cubicBezTo>
                      <a:pt x="478260" y="549494"/>
                      <a:pt x="458040" y="529306"/>
                      <a:pt x="458040" y="504402"/>
                    </a:cubicBezTo>
                    <a:cubicBezTo>
                      <a:pt x="458040" y="479498"/>
                      <a:pt x="478260" y="459310"/>
                      <a:pt x="503202" y="459310"/>
                    </a:cubicBezTo>
                    <a:close/>
                    <a:moveTo>
                      <a:pt x="197795" y="459310"/>
                    </a:moveTo>
                    <a:cubicBezTo>
                      <a:pt x="222737" y="459310"/>
                      <a:pt x="242957" y="479498"/>
                      <a:pt x="242957" y="504402"/>
                    </a:cubicBezTo>
                    <a:cubicBezTo>
                      <a:pt x="242957" y="529306"/>
                      <a:pt x="222737" y="549494"/>
                      <a:pt x="197795" y="549494"/>
                    </a:cubicBezTo>
                    <a:cubicBezTo>
                      <a:pt x="172853" y="549494"/>
                      <a:pt x="152633" y="529306"/>
                      <a:pt x="152633" y="504402"/>
                    </a:cubicBezTo>
                    <a:cubicBezTo>
                      <a:pt x="152633" y="479498"/>
                      <a:pt x="172853" y="459310"/>
                      <a:pt x="197795" y="459310"/>
                    </a:cubicBezTo>
                    <a:close/>
                    <a:moveTo>
                      <a:pt x="143318" y="390791"/>
                    </a:moveTo>
                    <a:lnTo>
                      <a:pt x="554573" y="390791"/>
                    </a:lnTo>
                    <a:lnTo>
                      <a:pt x="554573" y="437435"/>
                    </a:lnTo>
                    <a:lnTo>
                      <a:pt x="143318" y="437435"/>
                    </a:lnTo>
                    <a:close/>
                    <a:moveTo>
                      <a:pt x="115304" y="313028"/>
                    </a:moveTo>
                    <a:lnTo>
                      <a:pt x="582659" y="313028"/>
                    </a:lnTo>
                    <a:lnTo>
                      <a:pt x="582659" y="359672"/>
                    </a:lnTo>
                    <a:lnTo>
                      <a:pt x="115304" y="359672"/>
                    </a:lnTo>
                    <a:close/>
                    <a:moveTo>
                      <a:pt x="0" y="169922"/>
                    </a:moveTo>
                    <a:lnTo>
                      <a:pt x="78962" y="169922"/>
                    </a:lnTo>
                    <a:lnTo>
                      <a:pt x="108516" y="235254"/>
                    </a:lnTo>
                    <a:lnTo>
                      <a:pt x="607568" y="235254"/>
                    </a:lnTo>
                    <a:lnTo>
                      <a:pt x="607568" y="281909"/>
                    </a:lnTo>
                    <a:lnTo>
                      <a:pt x="78428" y="281909"/>
                    </a:lnTo>
                    <a:lnTo>
                      <a:pt x="48798" y="216577"/>
                    </a:lnTo>
                    <a:lnTo>
                      <a:pt x="0" y="216577"/>
                    </a:lnTo>
                    <a:close/>
                    <a:moveTo>
                      <a:pt x="257720" y="0"/>
                    </a:moveTo>
                    <a:lnTo>
                      <a:pt x="254207" y="30201"/>
                    </a:lnTo>
                    <a:cubicBezTo>
                      <a:pt x="405964" y="47665"/>
                      <a:pt x="407797" y="197372"/>
                      <a:pt x="407797" y="197372"/>
                    </a:cubicBezTo>
                    <a:cubicBezTo>
                      <a:pt x="407797" y="197372"/>
                      <a:pt x="364340" y="158248"/>
                      <a:pt x="241147" y="144063"/>
                    </a:cubicBezTo>
                    <a:lnTo>
                      <a:pt x="237633" y="174264"/>
                    </a:lnTo>
                    <a:lnTo>
                      <a:pt x="115586" y="7199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algn="ctr"/>
                <a:endParaRPr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iS1ide-Freeform 24">
              <a:extLst>
                <a:ext uri="{FF2B5EF4-FFF2-40B4-BE49-F238E27FC236}">
                  <a16:creationId xmlns:a16="http://schemas.microsoft.com/office/drawing/2014/main" xmlns="" id="{9F825F8D-E2E1-4AA4-9067-72165791C7F8}"/>
                </a:ext>
              </a:extLst>
            </p:cNvPr>
            <p:cNvSpPr/>
            <p:nvPr/>
          </p:nvSpPr>
          <p:spPr>
            <a:xfrm>
              <a:off x="4201858" y="3825896"/>
              <a:ext cx="378704" cy="429378"/>
            </a:xfrm>
            <a:custGeom>
              <a:avLst/>
              <a:gdLst>
                <a:gd name="T0" fmla="*/ 2125 w 2288"/>
                <a:gd name="T1" fmla="*/ 924 h 2598"/>
                <a:gd name="T2" fmla="*/ 1863 w 2288"/>
                <a:gd name="T3" fmla="*/ 1258 h 2598"/>
                <a:gd name="T4" fmla="*/ 1848 w 2288"/>
                <a:gd name="T5" fmla="*/ 1586 h 2598"/>
                <a:gd name="T6" fmla="*/ 1899 w 2288"/>
                <a:gd name="T7" fmla="*/ 1716 h 2598"/>
                <a:gd name="T8" fmla="*/ 1211 w 2288"/>
                <a:gd name="T9" fmla="*/ 2079 h 2598"/>
                <a:gd name="T10" fmla="*/ 1176 w 2288"/>
                <a:gd name="T11" fmla="*/ 2038 h 2598"/>
                <a:gd name="T12" fmla="*/ 1200 w 2288"/>
                <a:gd name="T13" fmla="*/ 965 h 2598"/>
                <a:gd name="T14" fmla="*/ 1409 w 2288"/>
                <a:gd name="T15" fmla="*/ 1012 h 2598"/>
                <a:gd name="T16" fmla="*/ 1522 w 2288"/>
                <a:gd name="T17" fmla="*/ 978 h 2598"/>
                <a:gd name="T18" fmla="*/ 1526 w 2288"/>
                <a:gd name="T19" fmla="*/ 847 h 2598"/>
                <a:gd name="T20" fmla="*/ 1387 w 2288"/>
                <a:gd name="T21" fmla="*/ 828 h 2598"/>
                <a:gd name="T22" fmla="*/ 1193 w 2288"/>
                <a:gd name="T23" fmla="*/ 584 h 2598"/>
                <a:gd name="T24" fmla="*/ 1375 w 2288"/>
                <a:gd name="T25" fmla="*/ 124 h 2598"/>
                <a:gd name="T26" fmla="*/ 1109 w 2288"/>
                <a:gd name="T27" fmla="*/ 37 h 2598"/>
                <a:gd name="T28" fmla="*/ 1013 w 2288"/>
                <a:gd name="T29" fmla="*/ 570 h 2598"/>
                <a:gd name="T30" fmla="*/ 1056 w 2288"/>
                <a:gd name="T31" fmla="*/ 808 h 2598"/>
                <a:gd name="T32" fmla="*/ 891 w 2288"/>
                <a:gd name="T33" fmla="*/ 784 h 2598"/>
                <a:gd name="T34" fmla="*/ 748 w 2288"/>
                <a:gd name="T35" fmla="*/ 921 h 2598"/>
                <a:gd name="T36" fmla="*/ 899 w 2288"/>
                <a:gd name="T37" fmla="*/ 946 h 2598"/>
                <a:gd name="T38" fmla="*/ 1024 w 2288"/>
                <a:gd name="T39" fmla="*/ 1479 h 2598"/>
                <a:gd name="T40" fmla="*/ 1022 w 2288"/>
                <a:gd name="T41" fmla="*/ 2081 h 2598"/>
                <a:gd name="T42" fmla="*/ 434 w 2288"/>
                <a:gd name="T43" fmla="*/ 1569 h 2598"/>
                <a:gd name="T44" fmla="*/ 395 w 2288"/>
                <a:gd name="T45" fmla="*/ 1470 h 2598"/>
                <a:gd name="T46" fmla="*/ 88 w 2288"/>
                <a:gd name="T47" fmla="*/ 1148 h 2598"/>
                <a:gd name="T48" fmla="*/ 101 w 2288"/>
                <a:gd name="T49" fmla="*/ 1658 h 2598"/>
                <a:gd name="T50" fmla="*/ 906 w 2288"/>
                <a:gd name="T51" fmla="*/ 2228 h 2598"/>
                <a:gd name="T52" fmla="*/ 1177 w 2288"/>
                <a:gd name="T53" fmla="*/ 2500 h 2598"/>
                <a:gd name="T54" fmla="*/ 1223 w 2288"/>
                <a:gd name="T55" fmla="*/ 2405 h 2598"/>
                <a:gd name="T56" fmla="*/ 1273 w 2288"/>
                <a:gd name="T57" fmla="*/ 2328 h 2598"/>
                <a:gd name="T58" fmla="*/ 1280 w 2288"/>
                <a:gd name="T59" fmla="*/ 2234 h 2598"/>
                <a:gd name="T60" fmla="*/ 2094 w 2288"/>
                <a:gd name="T61" fmla="*/ 1624 h 2598"/>
                <a:gd name="T62" fmla="*/ 2274 w 2288"/>
                <a:gd name="T63" fmla="*/ 1517 h 2598"/>
                <a:gd name="T64" fmla="*/ 1065 w 2288"/>
                <a:gd name="T65" fmla="*/ 420 h 2598"/>
                <a:gd name="T66" fmla="*/ 1131 w 2288"/>
                <a:gd name="T67" fmla="*/ 148 h 2598"/>
                <a:gd name="T68" fmla="*/ 1165 w 2288"/>
                <a:gd name="T69" fmla="*/ 430 h 2598"/>
                <a:gd name="T70" fmla="*/ 1065 w 2288"/>
                <a:gd name="T71" fmla="*/ 420 h 2598"/>
                <a:gd name="T72" fmla="*/ 1040 w 2288"/>
                <a:gd name="T73" fmla="*/ 2287 h 2598"/>
                <a:gd name="T74" fmla="*/ 1032 w 2288"/>
                <a:gd name="T75" fmla="*/ 2241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8" h="2598">
                  <a:moveTo>
                    <a:pt x="2281" y="1465"/>
                  </a:moveTo>
                  <a:cubicBezTo>
                    <a:pt x="2220" y="1286"/>
                    <a:pt x="2159" y="1111"/>
                    <a:pt x="2125" y="924"/>
                  </a:cubicBezTo>
                  <a:cubicBezTo>
                    <a:pt x="2112" y="850"/>
                    <a:pt x="2015" y="868"/>
                    <a:pt x="1992" y="924"/>
                  </a:cubicBezTo>
                  <a:cubicBezTo>
                    <a:pt x="1948" y="1035"/>
                    <a:pt x="1904" y="1146"/>
                    <a:pt x="1863" y="1258"/>
                  </a:cubicBezTo>
                  <a:cubicBezTo>
                    <a:pt x="1840" y="1319"/>
                    <a:pt x="1790" y="1411"/>
                    <a:pt x="1809" y="1480"/>
                  </a:cubicBezTo>
                  <a:cubicBezTo>
                    <a:pt x="1783" y="1516"/>
                    <a:pt x="1783" y="1565"/>
                    <a:pt x="1848" y="1586"/>
                  </a:cubicBezTo>
                  <a:cubicBezTo>
                    <a:pt x="1878" y="1596"/>
                    <a:pt x="1908" y="1602"/>
                    <a:pt x="1938" y="1607"/>
                  </a:cubicBezTo>
                  <a:cubicBezTo>
                    <a:pt x="1927" y="1644"/>
                    <a:pt x="1916" y="1681"/>
                    <a:pt x="1899" y="1716"/>
                  </a:cubicBezTo>
                  <a:cubicBezTo>
                    <a:pt x="1861" y="1789"/>
                    <a:pt x="1799" y="1850"/>
                    <a:pt x="1734" y="1899"/>
                  </a:cubicBezTo>
                  <a:cubicBezTo>
                    <a:pt x="1586" y="2012"/>
                    <a:pt x="1393" y="2062"/>
                    <a:pt x="1211" y="2079"/>
                  </a:cubicBezTo>
                  <a:cubicBezTo>
                    <a:pt x="1201" y="2080"/>
                    <a:pt x="1190" y="2080"/>
                    <a:pt x="1180" y="2081"/>
                  </a:cubicBezTo>
                  <a:cubicBezTo>
                    <a:pt x="1178" y="2066"/>
                    <a:pt x="1177" y="2052"/>
                    <a:pt x="1176" y="2038"/>
                  </a:cubicBezTo>
                  <a:cubicBezTo>
                    <a:pt x="1167" y="1852"/>
                    <a:pt x="1173" y="1665"/>
                    <a:pt x="1178" y="1479"/>
                  </a:cubicBezTo>
                  <a:cubicBezTo>
                    <a:pt x="1183" y="1309"/>
                    <a:pt x="1195" y="1137"/>
                    <a:pt x="1200" y="965"/>
                  </a:cubicBezTo>
                  <a:cubicBezTo>
                    <a:pt x="1262" y="972"/>
                    <a:pt x="1326" y="981"/>
                    <a:pt x="1388" y="979"/>
                  </a:cubicBezTo>
                  <a:cubicBezTo>
                    <a:pt x="1391" y="992"/>
                    <a:pt x="1399" y="1003"/>
                    <a:pt x="1409" y="1012"/>
                  </a:cubicBezTo>
                  <a:cubicBezTo>
                    <a:pt x="1434" y="1041"/>
                    <a:pt x="1476" y="1041"/>
                    <a:pt x="1501" y="1012"/>
                  </a:cubicBezTo>
                  <a:cubicBezTo>
                    <a:pt x="1511" y="1003"/>
                    <a:pt x="1519" y="991"/>
                    <a:pt x="1522" y="978"/>
                  </a:cubicBezTo>
                  <a:cubicBezTo>
                    <a:pt x="1528" y="956"/>
                    <a:pt x="1526" y="931"/>
                    <a:pt x="1526" y="908"/>
                  </a:cubicBezTo>
                  <a:lnTo>
                    <a:pt x="1526" y="847"/>
                  </a:lnTo>
                  <a:cubicBezTo>
                    <a:pt x="1526" y="809"/>
                    <a:pt x="1493" y="776"/>
                    <a:pt x="1455" y="776"/>
                  </a:cubicBezTo>
                  <a:cubicBezTo>
                    <a:pt x="1423" y="776"/>
                    <a:pt x="1395" y="799"/>
                    <a:pt x="1387" y="828"/>
                  </a:cubicBezTo>
                  <a:cubicBezTo>
                    <a:pt x="1327" y="813"/>
                    <a:pt x="1264" y="812"/>
                    <a:pt x="1202" y="810"/>
                  </a:cubicBezTo>
                  <a:cubicBezTo>
                    <a:pt x="1202" y="735"/>
                    <a:pt x="1199" y="659"/>
                    <a:pt x="1193" y="584"/>
                  </a:cubicBezTo>
                  <a:cubicBezTo>
                    <a:pt x="1297" y="558"/>
                    <a:pt x="1391" y="480"/>
                    <a:pt x="1431" y="385"/>
                  </a:cubicBezTo>
                  <a:cubicBezTo>
                    <a:pt x="1470" y="292"/>
                    <a:pt x="1441" y="197"/>
                    <a:pt x="1375" y="124"/>
                  </a:cubicBezTo>
                  <a:cubicBezTo>
                    <a:pt x="1315" y="57"/>
                    <a:pt x="1196" y="0"/>
                    <a:pt x="1109" y="37"/>
                  </a:cubicBezTo>
                  <a:cubicBezTo>
                    <a:pt x="1109" y="37"/>
                    <a:pt x="1109" y="37"/>
                    <a:pt x="1109" y="37"/>
                  </a:cubicBezTo>
                  <a:cubicBezTo>
                    <a:pt x="988" y="48"/>
                    <a:pt x="885" y="127"/>
                    <a:pt x="860" y="255"/>
                  </a:cubicBezTo>
                  <a:cubicBezTo>
                    <a:pt x="837" y="376"/>
                    <a:pt x="900" y="516"/>
                    <a:pt x="1013" y="570"/>
                  </a:cubicBezTo>
                  <a:cubicBezTo>
                    <a:pt x="1033" y="580"/>
                    <a:pt x="1055" y="586"/>
                    <a:pt x="1077" y="590"/>
                  </a:cubicBezTo>
                  <a:cubicBezTo>
                    <a:pt x="1068" y="662"/>
                    <a:pt x="1062" y="735"/>
                    <a:pt x="1056" y="808"/>
                  </a:cubicBezTo>
                  <a:cubicBezTo>
                    <a:pt x="1001" y="808"/>
                    <a:pt x="947" y="810"/>
                    <a:pt x="892" y="813"/>
                  </a:cubicBezTo>
                  <a:cubicBezTo>
                    <a:pt x="892" y="803"/>
                    <a:pt x="891" y="793"/>
                    <a:pt x="891" y="784"/>
                  </a:cubicBezTo>
                  <a:cubicBezTo>
                    <a:pt x="896" y="691"/>
                    <a:pt x="748" y="690"/>
                    <a:pt x="747" y="784"/>
                  </a:cubicBezTo>
                  <a:cubicBezTo>
                    <a:pt x="747" y="829"/>
                    <a:pt x="742" y="876"/>
                    <a:pt x="748" y="921"/>
                  </a:cubicBezTo>
                  <a:cubicBezTo>
                    <a:pt x="756" y="983"/>
                    <a:pt x="811" y="1002"/>
                    <a:pt x="851" y="981"/>
                  </a:cubicBezTo>
                  <a:cubicBezTo>
                    <a:pt x="872" y="980"/>
                    <a:pt x="891" y="967"/>
                    <a:pt x="899" y="946"/>
                  </a:cubicBezTo>
                  <a:cubicBezTo>
                    <a:pt x="948" y="949"/>
                    <a:pt x="998" y="951"/>
                    <a:pt x="1047" y="954"/>
                  </a:cubicBezTo>
                  <a:cubicBezTo>
                    <a:pt x="1037" y="1129"/>
                    <a:pt x="1031" y="1305"/>
                    <a:pt x="1024" y="1479"/>
                  </a:cubicBezTo>
                  <a:cubicBezTo>
                    <a:pt x="1017" y="1665"/>
                    <a:pt x="1014" y="1851"/>
                    <a:pt x="1021" y="2038"/>
                  </a:cubicBezTo>
                  <a:cubicBezTo>
                    <a:pt x="1022" y="2051"/>
                    <a:pt x="1022" y="2066"/>
                    <a:pt x="1022" y="2081"/>
                  </a:cubicBezTo>
                  <a:cubicBezTo>
                    <a:pt x="722" y="2061"/>
                    <a:pt x="421" y="1927"/>
                    <a:pt x="289" y="1649"/>
                  </a:cubicBezTo>
                  <a:cubicBezTo>
                    <a:pt x="342" y="1639"/>
                    <a:pt x="422" y="1633"/>
                    <a:pt x="434" y="1569"/>
                  </a:cubicBezTo>
                  <a:cubicBezTo>
                    <a:pt x="439" y="1539"/>
                    <a:pt x="429" y="1506"/>
                    <a:pt x="402" y="1492"/>
                  </a:cubicBezTo>
                  <a:cubicBezTo>
                    <a:pt x="401" y="1485"/>
                    <a:pt x="399" y="1478"/>
                    <a:pt x="395" y="1470"/>
                  </a:cubicBezTo>
                  <a:cubicBezTo>
                    <a:pt x="338" y="1362"/>
                    <a:pt x="258" y="1263"/>
                    <a:pt x="215" y="1148"/>
                  </a:cubicBezTo>
                  <a:cubicBezTo>
                    <a:pt x="192" y="1085"/>
                    <a:pt x="111" y="1085"/>
                    <a:pt x="88" y="1148"/>
                  </a:cubicBezTo>
                  <a:cubicBezTo>
                    <a:pt x="29" y="1306"/>
                    <a:pt x="0" y="1457"/>
                    <a:pt x="39" y="1624"/>
                  </a:cubicBezTo>
                  <a:cubicBezTo>
                    <a:pt x="45" y="1653"/>
                    <a:pt x="75" y="1663"/>
                    <a:pt x="101" y="1658"/>
                  </a:cubicBezTo>
                  <a:cubicBezTo>
                    <a:pt x="125" y="1661"/>
                    <a:pt x="149" y="1661"/>
                    <a:pt x="172" y="1661"/>
                  </a:cubicBezTo>
                  <a:cubicBezTo>
                    <a:pt x="253" y="2008"/>
                    <a:pt x="572" y="2179"/>
                    <a:pt x="906" y="2228"/>
                  </a:cubicBezTo>
                  <a:cubicBezTo>
                    <a:pt x="931" y="2337"/>
                    <a:pt x="982" y="2443"/>
                    <a:pt x="1043" y="2536"/>
                  </a:cubicBezTo>
                  <a:cubicBezTo>
                    <a:pt x="1083" y="2598"/>
                    <a:pt x="1172" y="2572"/>
                    <a:pt x="1177" y="2500"/>
                  </a:cubicBezTo>
                  <a:cubicBezTo>
                    <a:pt x="1177" y="2509"/>
                    <a:pt x="1185" y="2477"/>
                    <a:pt x="1189" y="2468"/>
                  </a:cubicBezTo>
                  <a:cubicBezTo>
                    <a:pt x="1199" y="2446"/>
                    <a:pt x="1211" y="2426"/>
                    <a:pt x="1223" y="2405"/>
                  </a:cubicBezTo>
                  <a:cubicBezTo>
                    <a:pt x="1234" y="2386"/>
                    <a:pt x="1247" y="2368"/>
                    <a:pt x="1259" y="2349"/>
                  </a:cubicBezTo>
                  <a:cubicBezTo>
                    <a:pt x="1264" y="2342"/>
                    <a:pt x="1268" y="2335"/>
                    <a:pt x="1273" y="2328"/>
                  </a:cubicBezTo>
                  <a:cubicBezTo>
                    <a:pt x="1277" y="2322"/>
                    <a:pt x="1293" y="2305"/>
                    <a:pt x="1277" y="2322"/>
                  </a:cubicBezTo>
                  <a:cubicBezTo>
                    <a:pt x="1304" y="2294"/>
                    <a:pt x="1300" y="2258"/>
                    <a:pt x="1280" y="2234"/>
                  </a:cubicBezTo>
                  <a:cubicBezTo>
                    <a:pt x="1483" y="2210"/>
                    <a:pt x="1683" y="2139"/>
                    <a:pt x="1845" y="2015"/>
                  </a:cubicBezTo>
                  <a:cubicBezTo>
                    <a:pt x="1948" y="1936"/>
                    <a:pt x="2086" y="1773"/>
                    <a:pt x="2094" y="1624"/>
                  </a:cubicBezTo>
                  <a:cubicBezTo>
                    <a:pt x="2146" y="1628"/>
                    <a:pt x="2201" y="1630"/>
                    <a:pt x="2245" y="1609"/>
                  </a:cubicBezTo>
                  <a:cubicBezTo>
                    <a:pt x="2278" y="1594"/>
                    <a:pt x="2287" y="1550"/>
                    <a:pt x="2274" y="1517"/>
                  </a:cubicBezTo>
                  <a:cubicBezTo>
                    <a:pt x="2284" y="1503"/>
                    <a:pt x="2288" y="1485"/>
                    <a:pt x="2281" y="1465"/>
                  </a:cubicBezTo>
                  <a:close/>
                  <a:moveTo>
                    <a:pt x="1065" y="420"/>
                  </a:moveTo>
                  <a:cubicBezTo>
                    <a:pt x="1019" y="392"/>
                    <a:pt x="1002" y="323"/>
                    <a:pt x="1010" y="274"/>
                  </a:cubicBezTo>
                  <a:cubicBezTo>
                    <a:pt x="1021" y="207"/>
                    <a:pt x="1073" y="171"/>
                    <a:pt x="1131" y="148"/>
                  </a:cubicBezTo>
                  <a:cubicBezTo>
                    <a:pt x="1208" y="195"/>
                    <a:pt x="1340" y="234"/>
                    <a:pt x="1280" y="343"/>
                  </a:cubicBezTo>
                  <a:cubicBezTo>
                    <a:pt x="1258" y="383"/>
                    <a:pt x="1213" y="417"/>
                    <a:pt x="1165" y="430"/>
                  </a:cubicBezTo>
                  <a:cubicBezTo>
                    <a:pt x="1148" y="418"/>
                    <a:pt x="1121" y="420"/>
                    <a:pt x="1105" y="434"/>
                  </a:cubicBezTo>
                  <a:cubicBezTo>
                    <a:pt x="1091" y="432"/>
                    <a:pt x="1077" y="428"/>
                    <a:pt x="1065" y="420"/>
                  </a:cubicBezTo>
                  <a:close/>
                  <a:moveTo>
                    <a:pt x="1032" y="2241"/>
                  </a:moveTo>
                  <a:cubicBezTo>
                    <a:pt x="1034" y="2257"/>
                    <a:pt x="1037" y="2272"/>
                    <a:pt x="1040" y="2287"/>
                  </a:cubicBezTo>
                  <a:cubicBezTo>
                    <a:pt x="1029" y="2271"/>
                    <a:pt x="1019" y="2255"/>
                    <a:pt x="1010" y="2239"/>
                  </a:cubicBezTo>
                  <a:cubicBezTo>
                    <a:pt x="1017" y="2240"/>
                    <a:pt x="1025" y="2241"/>
                    <a:pt x="1032" y="22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/>
              <a:endParaRPr dirty="0"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C6E4AEF-E6BC-4DCF-B694-19A9A5E9429D}"/>
                </a:ext>
              </a:extLst>
            </p:cNvPr>
            <p:cNvGrpSpPr/>
            <p:nvPr/>
          </p:nvGrpSpPr>
          <p:grpSpPr>
            <a:xfrm>
              <a:off x="1236294" y="1391328"/>
              <a:ext cx="2512421" cy="1037691"/>
              <a:chOff x="8104523" y="1123455"/>
              <a:chExt cx="4133261" cy="1383590"/>
            </a:xfrm>
          </p:grpSpPr>
          <p:sp>
            <p:nvSpPr>
              <p:cNvPr id="20" name="iS1ide-Rectangle 19">
                <a:extLst>
                  <a:ext uri="{FF2B5EF4-FFF2-40B4-BE49-F238E27FC236}">
                    <a16:creationId xmlns:a16="http://schemas.microsoft.com/office/drawing/2014/main" xmlns="" id="{6A5F6D16-7393-4718-82BA-3A79FE27B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19769" y="1123455"/>
                <a:ext cx="3218015" cy="487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t" anchorCtr="0">
                <a:normAutofit/>
              </a:bodyPr>
              <a:lstStyle/>
              <a:p>
                <a:pPr algn="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iS1ide-文本框 24">
                <a:extLst>
                  <a:ext uri="{FF2B5EF4-FFF2-40B4-BE49-F238E27FC236}">
                    <a16:creationId xmlns:a16="http://schemas.microsoft.com/office/drawing/2014/main" xmlns="" id="{E8FDF4EB-2115-4352-AE10-E5455B3AB66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104523" y="2167579"/>
                <a:ext cx="3218015" cy="3394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pPr algn="r">
                  <a:lnSpc>
                    <a:spcPct val="110000"/>
                  </a:lnSpc>
                  <a:spcBef>
                    <a:spcPct val="0"/>
                  </a:spcBef>
                  <a:buNone/>
                </a:pPr>
                <a:r>
                  <a:rPr lang="zh-CN" altLang="en-US" b="1" dirty="0" smtClean="0">
                    <a:solidFill>
                      <a:schemeClr val="accent2"/>
                    </a:solidFill>
                    <a:ea typeface="微软雅黑" panose="020B0503020204020204" pitchFamily="34" charset="-122"/>
                  </a:rPr>
                  <a:t>数据链路长</a:t>
                </a:r>
                <a:endParaRPr lang="zh-CN" altLang="en-US" sz="1800" b="1" dirty="0">
                  <a:solidFill>
                    <a:schemeClr val="accent2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iS1ide-Rectangle 17">
              <a:extLst>
                <a:ext uri="{FF2B5EF4-FFF2-40B4-BE49-F238E27FC236}">
                  <a16:creationId xmlns:a16="http://schemas.microsoft.com/office/drawing/2014/main" xmlns="" id="{EA1901A5-DB34-46FB-A574-19A881810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551" y="3124200"/>
              <a:ext cx="2053130" cy="365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rmAutofit/>
            </a:bodyPr>
            <a:lstStyle/>
            <a:p>
              <a:pPr algn="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cxnSp>
          <p:nvCxnSpPr>
            <p:cNvPr id="15" name="iS1ide-Straight Connector 14">
              <a:extLst>
                <a:ext uri="{FF2B5EF4-FFF2-40B4-BE49-F238E27FC236}">
                  <a16:creationId xmlns:a16="http://schemas.microsoft.com/office/drawing/2014/main" xmlns="" id="{27E7DEC0-ADEA-49F0-A513-EF86653D339B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flipH="1">
              <a:off x="3781439" y="1461494"/>
              <a:ext cx="745264" cy="0"/>
            </a:xfrm>
            <a:prstGeom prst="line">
              <a:avLst/>
            </a:prstGeom>
            <a:ln w="6350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xmlns="" id="{0B2A94B7-D2C4-4797-93CE-9A86E1C264AC}"/>
              </a:ext>
            </a:extLst>
          </p:cNvPr>
          <p:cNvSpPr txBox="1">
            <a:spLocks/>
          </p:cNvSpPr>
          <p:nvPr/>
        </p:nvSpPr>
        <p:spPr>
          <a:xfrm>
            <a:off x="755576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现状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iS1ide-Rectangle 19">
            <a:extLst>
              <a:ext uri="{FF2B5EF4-FFF2-40B4-BE49-F238E27FC236}">
                <a16:creationId xmlns:a16="http://schemas.microsoft.com/office/drawing/2014/main" xmlns="" id="{6A5F6D16-7393-4718-82BA-3A79FE27B5A2}"/>
              </a:ext>
            </a:extLst>
          </p:cNvPr>
          <p:cNvSpPr>
            <a:spLocks/>
          </p:cNvSpPr>
          <p:nvPr/>
        </p:nvSpPr>
        <p:spPr bwMode="auto">
          <a:xfrm>
            <a:off x="1256965" y="2237343"/>
            <a:ext cx="1956085" cy="36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algn="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zh-CN" altLang="en-US" sz="1000" dirty="0">
              <a:ea typeface="微软雅黑" panose="020B0503020204020204" pitchFamily="34" charset="-122"/>
            </a:endParaRPr>
          </a:p>
        </p:txBody>
      </p:sp>
      <p:sp>
        <p:nvSpPr>
          <p:cNvPr id="36" name="iS1ide-Rectangle 19">
            <a:extLst>
              <a:ext uri="{FF2B5EF4-FFF2-40B4-BE49-F238E27FC236}">
                <a16:creationId xmlns:a16="http://schemas.microsoft.com/office/drawing/2014/main" xmlns="" id="{6A5F6D16-7393-4718-82BA-3A79FE27B5A2}"/>
              </a:ext>
            </a:extLst>
          </p:cNvPr>
          <p:cNvSpPr>
            <a:spLocks/>
          </p:cNvSpPr>
          <p:nvPr/>
        </p:nvSpPr>
        <p:spPr bwMode="auto">
          <a:xfrm>
            <a:off x="1820548" y="1395727"/>
            <a:ext cx="1956085" cy="36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algn="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zh-CN" altLang="en-US" sz="1000" dirty="0">
              <a:ea typeface="微软雅黑" panose="020B0503020204020204" pitchFamily="34" charset="-122"/>
            </a:endParaRPr>
          </a:p>
        </p:txBody>
      </p:sp>
      <p:sp>
        <p:nvSpPr>
          <p:cNvPr id="37" name="iS1ide-文本框 24">
            <a:extLst>
              <a:ext uri="{FF2B5EF4-FFF2-40B4-BE49-F238E27FC236}">
                <a16:creationId xmlns:a16="http://schemas.microsoft.com/office/drawing/2014/main" xmlns="" id="{E8FDF4EB-2115-4352-AE10-E5455B3AB661}"/>
              </a:ext>
            </a:extLst>
          </p:cNvPr>
          <p:cNvSpPr txBox="1">
            <a:spLocks/>
          </p:cNvSpPr>
          <p:nvPr/>
        </p:nvSpPr>
        <p:spPr bwMode="auto">
          <a:xfrm>
            <a:off x="1653583" y="1353429"/>
            <a:ext cx="1956085" cy="25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rmAutofit fontScale="92500" lnSpcReduction="20000"/>
          </a:bodyPr>
          <a:lstStyle/>
          <a:p>
            <a:pPr algn="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800" b="1" dirty="0" smtClean="0">
                <a:solidFill>
                  <a:schemeClr val="accent2"/>
                </a:solidFill>
                <a:ea typeface="微软雅黑" panose="020B0503020204020204" pitchFamily="34" charset="-122"/>
              </a:rPr>
              <a:t>即席查询性能差</a:t>
            </a:r>
            <a:endParaRPr lang="zh-CN" altLang="en-US" sz="1800" b="1" dirty="0">
              <a:solidFill>
                <a:schemeClr val="accent2"/>
              </a:solidFill>
              <a:ea typeface="微软雅黑" panose="020B0503020204020204" pitchFamily="34" charset="-122"/>
            </a:endParaRPr>
          </a:p>
        </p:txBody>
      </p:sp>
      <p:sp>
        <p:nvSpPr>
          <p:cNvPr id="38" name="iS1ide-文本框 24">
            <a:extLst>
              <a:ext uri="{FF2B5EF4-FFF2-40B4-BE49-F238E27FC236}">
                <a16:creationId xmlns:a16="http://schemas.microsoft.com/office/drawing/2014/main" xmlns="" id="{E8FDF4EB-2115-4352-AE10-E5455B3AB661}"/>
              </a:ext>
            </a:extLst>
          </p:cNvPr>
          <p:cNvSpPr txBox="1">
            <a:spLocks/>
          </p:cNvSpPr>
          <p:nvPr/>
        </p:nvSpPr>
        <p:spPr bwMode="auto">
          <a:xfrm>
            <a:off x="574979" y="2996441"/>
            <a:ext cx="1956085" cy="25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rmAutofit fontScale="92500" lnSpcReduction="20000"/>
          </a:bodyPr>
          <a:lstStyle/>
          <a:p>
            <a:pPr algn="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800" b="1" dirty="0" smtClean="0">
                <a:solidFill>
                  <a:schemeClr val="accent2"/>
                </a:solidFill>
                <a:ea typeface="微软雅黑" panose="020B0503020204020204" pitchFamily="34" charset="-122"/>
              </a:rPr>
              <a:t>数据压缩率低</a:t>
            </a:r>
            <a:endParaRPr lang="zh-CN" altLang="en-US" sz="1800" b="1" dirty="0">
              <a:solidFill>
                <a:schemeClr val="accent2"/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iS1ide-Oval 25">
            <a:extLst>
              <a:ext uri="{FF2B5EF4-FFF2-40B4-BE49-F238E27FC236}">
                <a16:creationId xmlns:a16="http://schemas.microsoft.com/office/drawing/2014/main" xmlns="" id="{469401B4-2821-47F7-AD62-755240B32DAA}"/>
              </a:ext>
            </a:extLst>
          </p:cNvPr>
          <p:cNvSpPr/>
          <p:nvPr/>
        </p:nvSpPr>
        <p:spPr>
          <a:xfrm>
            <a:off x="3936741" y="3524417"/>
            <a:ext cx="1032340" cy="1032341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0" name="iS1ide-文本框 24">
            <a:extLst>
              <a:ext uri="{FF2B5EF4-FFF2-40B4-BE49-F238E27FC236}">
                <a16:creationId xmlns:a16="http://schemas.microsoft.com/office/drawing/2014/main" xmlns="" id="{E8FDF4EB-2115-4352-AE10-E5455B3AB661}"/>
              </a:ext>
            </a:extLst>
          </p:cNvPr>
          <p:cNvSpPr txBox="1">
            <a:spLocks/>
          </p:cNvSpPr>
          <p:nvPr/>
        </p:nvSpPr>
        <p:spPr bwMode="auto">
          <a:xfrm>
            <a:off x="76591" y="3883757"/>
            <a:ext cx="1956085" cy="25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rmAutofit fontScale="92500" lnSpcReduction="20000"/>
          </a:bodyPr>
          <a:lstStyle/>
          <a:p>
            <a:pPr algn="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800" b="1" dirty="0" smtClean="0">
                <a:solidFill>
                  <a:schemeClr val="accent2"/>
                </a:solidFill>
                <a:ea typeface="微软雅黑" panose="020B0503020204020204" pitchFamily="34" charset="-122"/>
              </a:rPr>
              <a:t>需求响应慢</a:t>
            </a:r>
            <a:endParaRPr lang="zh-CN" altLang="en-US" sz="1800" b="1" dirty="0">
              <a:solidFill>
                <a:schemeClr val="accent2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1" name="iS1ide-Straight Connector 3">
            <a:extLst>
              <a:ext uri="{FF2B5EF4-FFF2-40B4-BE49-F238E27FC236}">
                <a16:creationId xmlns:a16="http://schemas.microsoft.com/office/drawing/2014/main" xmlns="" id="{60412393-4AD8-4549-A3AB-D24CB3DABBBD}"/>
              </a:ext>
            </a:extLst>
          </p:cNvPr>
          <p:cNvCxnSpPr/>
          <p:nvPr/>
        </p:nvCxnSpPr>
        <p:spPr>
          <a:xfrm flipH="1" flipV="1">
            <a:off x="2110434" y="4041941"/>
            <a:ext cx="1847859" cy="15075"/>
          </a:xfrm>
          <a:prstGeom prst="line">
            <a:avLst/>
          </a:prstGeom>
          <a:ln w="6350" cap="rnd">
            <a:solidFill>
              <a:schemeClr val="bg1">
                <a:lumMod val="75000"/>
              </a:schemeClr>
            </a:solidFill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3953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9824C3B1-79D3-486C-B2EB-2D9125649580}"/>
              </a:ext>
            </a:extLst>
          </p:cNvPr>
          <p:cNvSpPr txBox="1"/>
          <p:nvPr/>
        </p:nvSpPr>
        <p:spPr>
          <a:xfrm>
            <a:off x="3322568" y="2803852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  用   实  践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9BBEE545-5550-4542-82B5-9CB25FE8EF60}"/>
              </a:ext>
            </a:extLst>
          </p:cNvPr>
          <p:cNvGrpSpPr/>
          <p:nvPr/>
        </p:nvGrpSpPr>
        <p:grpSpPr>
          <a:xfrm>
            <a:off x="4018465" y="1410839"/>
            <a:ext cx="1152268" cy="1152268"/>
            <a:chOff x="4018465" y="1063488"/>
            <a:chExt cx="1152268" cy="1152268"/>
          </a:xfrm>
          <a:solidFill>
            <a:srgbClr val="33AAB9"/>
          </a:solidFill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xmlns="" id="{CF0A7495-F7ED-4C07-BBFD-B55A4CA4C4C3}"/>
                </a:ext>
              </a:extLst>
            </p:cNvPr>
            <p:cNvSpPr/>
            <p:nvPr/>
          </p:nvSpPr>
          <p:spPr>
            <a:xfrm rot="18950960">
              <a:off x="4018465" y="1063488"/>
              <a:ext cx="1152268" cy="1152268"/>
            </a:xfrm>
            <a:prstGeom prst="roundRect">
              <a:avLst>
                <a:gd name="adj" fmla="val 1442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Rectangle 31">
              <a:extLst>
                <a:ext uri="{FF2B5EF4-FFF2-40B4-BE49-F238E27FC236}">
                  <a16:creationId xmlns:a16="http://schemas.microsoft.com/office/drawing/2014/main" xmlns="" id="{90D929EF-8A4B-41E8-A40F-6C0642938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684" y="1255102"/>
              <a:ext cx="720080" cy="67710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457200"/>
              <a:r>
                <a:rPr lang="en-US" altLang="en-US" sz="4400" b="1" dirty="0">
                  <a:solidFill>
                    <a:schemeClr val="bg1"/>
                  </a:solidFill>
                  <a:latin typeface="+mn-lt"/>
                  <a:ea typeface="微软雅黑" panose="020B0503020204020204" pitchFamily="34" charset="-122"/>
                </a:rPr>
                <a:t>02</a:t>
              </a:r>
              <a:endParaRPr lang="en-US" altLang="en-US" sz="1600" b="1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Freeform 5">
            <a:extLst>
              <a:ext uri="{FF2B5EF4-FFF2-40B4-BE49-F238E27FC236}">
                <a16:creationId xmlns:a16="http://schemas.microsoft.com/office/drawing/2014/main" xmlns="" id="{07F5F15D-4614-4F44-BDA8-39DF8ED8F2DB}"/>
              </a:ext>
            </a:extLst>
          </p:cNvPr>
          <p:cNvSpPr>
            <a:spLocks/>
          </p:cNvSpPr>
          <p:nvPr/>
        </p:nvSpPr>
        <p:spPr bwMode="auto">
          <a:xfrm>
            <a:off x="6878638" y="2898675"/>
            <a:ext cx="2263775" cy="2265363"/>
          </a:xfrm>
          <a:custGeom>
            <a:avLst/>
            <a:gdLst>
              <a:gd name="T0" fmla="*/ 1426 w 1426"/>
              <a:gd name="T1" fmla="*/ 0 h 1427"/>
              <a:gd name="T2" fmla="*/ 1426 w 1426"/>
              <a:gd name="T3" fmla="*/ 1427 h 1427"/>
              <a:gd name="T4" fmla="*/ 0 w 1426"/>
              <a:gd name="T5" fmla="*/ 1427 h 1427"/>
              <a:gd name="T6" fmla="*/ 1426 w 1426"/>
              <a:gd name="T7" fmla="*/ 0 h 1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26" h="1427">
                <a:moveTo>
                  <a:pt x="1426" y="0"/>
                </a:moveTo>
                <a:lnTo>
                  <a:pt x="1426" y="1427"/>
                </a:lnTo>
                <a:lnTo>
                  <a:pt x="0" y="1427"/>
                </a:lnTo>
                <a:lnTo>
                  <a:pt x="1426" y="0"/>
                </a:lnTo>
                <a:close/>
              </a:path>
            </a:pathLst>
          </a:custGeom>
          <a:solidFill>
            <a:srgbClr val="1727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DA79ED88-4766-4413-90CA-477854BD1AEE}"/>
              </a:ext>
            </a:extLst>
          </p:cNvPr>
          <p:cNvGrpSpPr/>
          <p:nvPr/>
        </p:nvGrpSpPr>
        <p:grpSpPr>
          <a:xfrm>
            <a:off x="5746750" y="2898675"/>
            <a:ext cx="3395663" cy="2265363"/>
            <a:chOff x="5746750" y="2898675"/>
            <a:chExt cx="3395663" cy="22653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xmlns="" id="{CE78FFBA-B629-4CFD-ABCA-51A56568F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2898675"/>
              <a:ext cx="1130300" cy="1133475"/>
            </a:xfrm>
            <a:custGeom>
              <a:avLst/>
              <a:gdLst>
                <a:gd name="T0" fmla="*/ 712 w 712"/>
                <a:gd name="T1" fmla="*/ 714 h 714"/>
                <a:gd name="T2" fmla="*/ 712 w 712"/>
                <a:gd name="T3" fmla="*/ 0 h 714"/>
                <a:gd name="T4" fmla="*/ 0 w 712"/>
                <a:gd name="T5" fmla="*/ 714 h 714"/>
                <a:gd name="T6" fmla="*/ 712 w 712"/>
                <a:gd name="T7" fmla="*/ 714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2" h="714">
                  <a:moveTo>
                    <a:pt x="712" y="714"/>
                  </a:moveTo>
                  <a:lnTo>
                    <a:pt x="712" y="0"/>
                  </a:lnTo>
                  <a:lnTo>
                    <a:pt x="0" y="714"/>
                  </a:lnTo>
                  <a:lnTo>
                    <a:pt x="712" y="714"/>
                  </a:lnTo>
                  <a:close/>
                </a:path>
              </a:pathLst>
            </a:custGeom>
            <a:solidFill>
              <a:srgbClr val="339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xmlns="" id="{93163D1E-EC1C-434F-804A-ACF60445C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4032150"/>
              <a:ext cx="1130300" cy="1131888"/>
            </a:xfrm>
            <a:custGeom>
              <a:avLst/>
              <a:gdLst>
                <a:gd name="T0" fmla="*/ 0 w 712"/>
                <a:gd name="T1" fmla="*/ 0 h 713"/>
                <a:gd name="T2" fmla="*/ 0 w 712"/>
                <a:gd name="T3" fmla="*/ 713 h 713"/>
                <a:gd name="T4" fmla="*/ 712 w 712"/>
                <a:gd name="T5" fmla="*/ 0 h 713"/>
                <a:gd name="T6" fmla="*/ 0 w 712"/>
                <a:gd name="T7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2" h="713">
                  <a:moveTo>
                    <a:pt x="0" y="0"/>
                  </a:moveTo>
                  <a:lnTo>
                    <a:pt x="0" y="713"/>
                  </a:lnTo>
                  <a:lnTo>
                    <a:pt x="7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xmlns="" id="{AF8862E4-25DA-46AD-AA81-07048FCC1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8938" y="2898675"/>
              <a:ext cx="1133475" cy="1133475"/>
            </a:xfrm>
            <a:custGeom>
              <a:avLst/>
              <a:gdLst>
                <a:gd name="T0" fmla="*/ 0 w 714"/>
                <a:gd name="T1" fmla="*/ 0 h 714"/>
                <a:gd name="T2" fmla="*/ 0 w 714"/>
                <a:gd name="T3" fmla="*/ 714 h 714"/>
                <a:gd name="T4" fmla="*/ 714 w 714"/>
                <a:gd name="T5" fmla="*/ 0 h 714"/>
                <a:gd name="T6" fmla="*/ 0 w 714"/>
                <a:gd name="T7" fmla="*/ 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4" h="714">
                  <a:moveTo>
                    <a:pt x="0" y="0"/>
                  </a:moveTo>
                  <a:lnTo>
                    <a:pt x="0" y="714"/>
                  </a:lnTo>
                  <a:lnTo>
                    <a:pt x="7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AA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D55C3DAF-9543-4C79-B8BE-283E0A115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4032150"/>
              <a:ext cx="1131888" cy="1131888"/>
            </a:xfrm>
            <a:custGeom>
              <a:avLst/>
              <a:gdLst>
                <a:gd name="T0" fmla="*/ 713 w 713"/>
                <a:gd name="T1" fmla="*/ 713 h 713"/>
                <a:gd name="T2" fmla="*/ 713 w 713"/>
                <a:gd name="T3" fmla="*/ 0 h 713"/>
                <a:gd name="T4" fmla="*/ 0 w 713"/>
                <a:gd name="T5" fmla="*/ 713 h 713"/>
                <a:gd name="T6" fmla="*/ 713 w 713"/>
                <a:gd name="T7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3" h="713">
                  <a:moveTo>
                    <a:pt x="713" y="713"/>
                  </a:moveTo>
                  <a:lnTo>
                    <a:pt x="713" y="0"/>
                  </a:lnTo>
                  <a:lnTo>
                    <a:pt x="0" y="713"/>
                  </a:lnTo>
                  <a:lnTo>
                    <a:pt x="713" y="713"/>
                  </a:lnTo>
                  <a:close/>
                </a:path>
              </a:pathLst>
            </a:custGeom>
            <a:solidFill>
              <a:srgbClr val="336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Freeform 10">
            <a:extLst>
              <a:ext uri="{FF2B5EF4-FFF2-40B4-BE49-F238E27FC236}">
                <a16:creationId xmlns:a16="http://schemas.microsoft.com/office/drawing/2014/main" xmlns="" id="{9FE0962F-2103-4046-B595-14C926E94A34}"/>
              </a:ext>
            </a:extLst>
          </p:cNvPr>
          <p:cNvSpPr>
            <a:spLocks/>
          </p:cNvSpPr>
          <p:nvPr/>
        </p:nvSpPr>
        <p:spPr bwMode="auto">
          <a:xfrm>
            <a:off x="-1588" y="-1588"/>
            <a:ext cx="3063875" cy="3067050"/>
          </a:xfrm>
          <a:custGeom>
            <a:avLst/>
            <a:gdLst>
              <a:gd name="T0" fmla="*/ 0 w 1930"/>
              <a:gd name="T1" fmla="*/ 1932 h 1932"/>
              <a:gd name="T2" fmla="*/ 0 w 1930"/>
              <a:gd name="T3" fmla="*/ 0 h 1932"/>
              <a:gd name="T4" fmla="*/ 1930 w 1930"/>
              <a:gd name="T5" fmla="*/ 0 h 1932"/>
              <a:gd name="T6" fmla="*/ 0 w 1930"/>
              <a:gd name="T7" fmla="*/ 1932 h 1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30" h="1932">
                <a:moveTo>
                  <a:pt x="0" y="1932"/>
                </a:moveTo>
                <a:lnTo>
                  <a:pt x="0" y="0"/>
                </a:lnTo>
                <a:lnTo>
                  <a:pt x="1930" y="0"/>
                </a:lnTo>
                <a:lnTo>
                  <a:pt x="0" y="1932"/>
                </a:lnTo>
                <a:close/>
              </a:path>
            </a:pathLst>
          </a:custGeom>
          <a:solidFill>
            <a:srgbClr val="1727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192A5118-5038-42E6-988D-2A445881F99F}"/>
              </a:ext>
            </a:extLst>
          </p:cNvPr>
          <p:cNvGrpSpPr/>
          <p:nvPr/>
        </p:nvGrpSpPr>
        <p:grpSpPr>
          <a:xfrm>
            <a:off x="-1588" y="-1588"/>
            <a:ext cx="4597401" cy="3067051"/>
            <a:chOff x="-1588" y="-1588"/>
            <a:chExt cx="4597401" cy="306705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xmlns="" id="{3F945EE4-66E0-452D-A557-2EA3B52F0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350" y="1531938"/>
              <a:ext cx="1531938" cy="1533525"/>
            </a:xfrm>
            <a:custGeom>
              <a:avLst/>
              <a:gdLst>
                <a:gd name="T0" fmla="*/ 0 w 965"/>
                <a:gd name="T1" fmla="*/ 0 h 966"/>
                <a:gd name="T2" fmla="*/ 0 w 965"/>
                <a:gd name="T3" fmla="*/ 966 h 966"/>
                <a:gd name="T4" fmla="*/ 965 w 965"/>
                <a:gd name="T5" fmla="*/ 0 h 966"/>
                <a:gd name="T6" fmla="*/ 0 w 965"/>
                <a:gd name="T7" fmla="*/ 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5" h="966">
                  <a:moveTo>
                    <a:pt x="0" y="0"/>
                  </a:moveTo>
                  <a:lnTo>
                    <a:pt x="0" y="966"/>
                  </a:lnTo>
                  <a:lnTo>
                    <a:pt x="9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xmlns="" id="{32E89BD5-735C-40DD-B27D-865FC015D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350" y="-1588"/>
              <a:ext cx="1531938" cy="1533525"/>
            </a:xfrm>
            <a:custGeom>
              <a:avLst/>
              <a:gdLst>
                <a:gd name="T0" fmla="*/ 965 w 965"/>
                <a:gd name="T1" fmla="*/ 966 h 966"/>
                <a:gd name="T2" fmla="*/ 965 w 965"/>
                <a:gd name="T3" fmla="*/ 0 h 966"/>
                <a:gd name="T4" fmla="*/ 0 w 965"/>
                <a:gd name="T5" fmla="*/ 966 h 966"/>
                <a:gd name="T6" fmla="*/ 965 w 965"/>
                <a:gd name="T7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5" h="966">
                  <a:moveTo>
                    <a:pt x="965" y="966"/>
                  </a:moveTo>
                  <a:lnTo>
                    <a:pt x="965" y="0"/>
                  </a:lnTo>
                  <a:lnTo>
                    <a:pt x="0" y="966"/>
                  </a:lnTo>
                  <a:lnTo>
                    <a:pt x="965" y="966"/>
                  </a:lnTo>
                  <a:close/>
                </a:path>
              </a:pathLst>
            </a:custGeom>
            <a:solidFill>
              <a:srgbClr val="339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xmlns="" id="{349C1EAD-46E1-4F21-8E1D-FDF9ADCAE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88" y="1531938"/>
              <a:ext cx="1531938" cy="1533525"/>
            </a:xfrm>
            <a:custGeom>
              <a:avLst/>
              <a:gdLst>
                <a:gd name="T0" fmla="*/ 965 w 965"/>
                <a:gd name="T1" fmla="*/ 966 h 966"/>
                <a:gd name="T2" fmla="*/ 965 w 965"/>
                <a:gd name="T3" fmla="*/ 0 h 966"/>
                <a:gd name="T4" fmla="*/ 0 w 965"/>
                <a:gd name="T5" fmla="*/ 966 h 966"/>
                <a:gd name="T6" fmla="*/ 965 w 965"/>
                <a:gd name="T7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5" h="966">
                  <a:moveTo>
                    <a:pt x="965" y="966"/>
                  </a:moveTo>
                  <a:lnTo>
                    <a:pt x="965" y="0"/>
                  </a:lnTo>
                  <a:lnTo>
                    <a:pt x="0" y="966"/>
                  </a:lnTo>
                  <a:lnTo>
                    <a:pt x="965" y="966"/>
                  </a:lnTo>
                  <a:close/>
                </a:path>
              </a:pathLst>
            </a:custGeom>
            <a:solidFill>
              <a:srgbClr val="336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xmlns="" id="{86A23247-BE7B-46A0-B47A-BFB6FC7D2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288" y="-1588"/>
              <a:ext cx="1533525" cy="1533525"/>
            </a:xfrm>
            <a:custGeom>
              <a:avLst/>
              <a:gdLst>
                <a:gd name="T0" fmla="*/ 0 w 966"/>
                <a:gd name="T1" fmla="*/ 0 h 966"/>
                <a:gd name="T2" fmla="*/ 0 w 966"/>
                <a:gd name="T3" fmla="*/ 966 h 966"/>
                <a:gd name="T4" fmla="*/ 966 w 966"/>
                <a:gd name="T5" fmla="*/ 0 h 966"/>
                <a:gd name="T6" fmla="*/ 0 w 966"/>
                <a:gd name="T7" fmla="*/ 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6" h="966">
                  <a:moveTo>
                    <a:pt x="0" y="0"/>
                  </a:moveTo>
                  <a:lnTo>
                    <a:pt x="0" y="966"/>
                  </a:lnTo>
                  <a:lnTo>
                    <a:pt x="9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AA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867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 txBox="1">
            <a:spLocks/>
          </p:cNvSpPr>
          <p:nvPr/>
        </p:nvSpPr>
        <p:spPr>
          <a:xfrm>
            <a:off x="736667" y="267494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数据架构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96" y="646970"/>
            <a:ext cx="8874407" cy="44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323528" y="152808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数据同步</a:t>
            </a:r>
            <a:r>
              <a:rPr lang="en-US" altLang="zh-CN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ck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29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>
            <a:off x="619114" y="891349"/>
            <a:ext cx="640438" cy="42817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01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5571" y="703975"/>
            <a:ext cx="453650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kumimoji="1" lang="en-US" altLang="zh-CN" sz="10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kumimoji="1" lang="en-US" altLang="zh-CN" sz="1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kumimoji="1" lang="zh-CN" altLang="en-US" sz="1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，基于公司对数据要求为</a:t>
            </a:r>
            <a:r>
              <a:rPr kumimoji="1" lang="en-US" altLang="zh-CN" sz="1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T+1</a:t>
            </a:r>
          </a:p>
          <a:p>
            <a:pPr marL="228600" indent="-228600">
              <a:buAutoNum type="arabicPeriod" startAt="2"/>
            </a:pPr>
            <a:endParaRPr kumimoji="1" lang="en-US" altLang="zh-CN" sz="10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buAutoNum type="arabicPeriod" startAt="2"/>
            </a:pPr>
            <a:r>
              <a:rPr kumimoji="1" lang="zh-CN" altLang="en-US" sz="1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基于现有开发人员水平及成本</a:t>
            </a:r>
            <a:endParaRPr kumimoji="1" lang="en-US" altLang="zh-CN" sz="10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5536" y="1563638"/>
            <a:ext cx="61206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CN" altLang="en-US" sz="1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因此采用可视化同步工具</a:t>
            </a:r>
            <a:r>
              <a:rPr kumimoji="1" lang="en-US" altLang="zh-CN" sz="1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kettle.</a:t>
            </a:r>
            <a:r>
              <a:rPr kumimoji="1" lang="zh-CN" altLang="en-US" sz="1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 先将</a:t>
            </a:r>
            <a:r>
              <a:rPr kumimoji="1" lang="en-US" altLang="zh-CN" sz="1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oracle</a:t>
            </a:r>
            <a:r>
              <a:rPr kumimoji="1" lang="zh-CN" altLang="en-US" sz="1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数据平台维度信息以及相关主题清单数据同步至</a:t>
            </a:r>
            <a:r>
              <a:rPr kumimoji="1" lang="en-US" altLang="zh-CN" sz="1000" b="1" dirty="0" err="1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clichouse</a:t>
            </a:r>
            <a:r>
              <a:rPr kumimoji="1" lang="zh-CN" altLang="en-US" sz="1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数据仓库</a:t>
            </a:r>
            <a:endParaRPr kumimoji="1" lang="en-US" altLang="zh-CN" sz="10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493430955"/>
              </p:ext>
            </p:extLst>
          </p:nvPr>
        </p:nvGraphicFramePr>
        <p:xfrm>
          <a:off x="179512" y="1004864"/>
          <a:ext cx="684076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11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323528" y="152808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 仓 建 设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29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>
            <a:off x="619114" y="652084"/>
            <a:ext cx="640438" cy="42817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01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7544" y="601435"/>
            <a:ext cx="453650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1000" b="1" dirty="0" err="1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ck</a:t>
            </a:r>
            <a:r>
              <a:rPr kumimoji="1" lang="zh-CN" altLang="en-US" sz="1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数仓数据模型采用星型模型搭建</a:t>
            </a:r>
            <a:endParaRPr kumimoji="1" lang="en-US" altLang="zh-CN" sz="10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25" y="905036"/>
            <a:ext cx="8172400" cy="37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6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>
            <a:off x="969111" y="706883"/>
            <a:ext cx="58221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02</a:t>
            </a:r>
          </a:p>
        </p:txBody>
      </p:sp>
      <p:sp>
        <p:nvSpPr>
          <p:cNvPr id="2" name="矩形 1"/>
          <p:cNvSpPr/>
          <p:nvPr/>
        </p:nvSpPr>
        <p:spPr>
          <a:xfrm>
            <a:off x="467544" y="208427"/>
            <a:ext cx="2180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 仓 建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设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mr-IN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–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维度表</a:t>
            </a:r>
            <a:endParaRPr lang="en-GB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1876" y="664676"/>
            <a:ext cx="6832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一般维度表数据量不大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目前采用的是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引擎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Log+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字典表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(dictionary)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</a:t>
            </a:r>
            <a:endParaRPr lang="en-GB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65" y="1140841"/>
            <a:ext cx="3096344" cy="27801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1120925"/>
            <a:ext cx="3096344" cy="2800083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51127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be4ac1b-cbb6-4444-9eb8-668b89587c6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27160a5-3e3b-4810-8159-fe57806f6d2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65a9631-522f-4d9c-96b7-b21cca7db34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65a9631-522f-4d9c-96b7-b21cca7db34f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第一PPT，www.1ppt.com">
  <a:themeElements>
    <a:clrScheme name="自定义 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3391AA"/>
      </a:accent1>
      <a:accent2>
        <a:srgbClr val="336987"/>
      </a:accent2>
      <a:accent3>
        <a:srgbClr val="3391AA"/>
      </a:accent3>
      <a:accent4>
        <a:srgbClr val="336987"/>
      </a:accent4>
      <a:accent5>
        <a:srgbClr val="3391AA"/>
      </a:accent5>
      <a:accent6>
        <a:srgbClr val="336987"/>
      </a:accent6>
      <a:hlink>
        <a:srgbClr val="D95B4F"/>
      </a:hlink>
      <a:folHlink>
        <a:srgbClr val="262F38"/>
      </a:folHlink>
    </a:clrScheme>
    <a:fontScheme name="1rjlzeja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D95B4F"/>
    </a:hlink>
    <a:folHlink>
      <a:srgbClr val="262F38"/>
    </a:folHlink>
  </a:clrScheme>
</a:themeOverride>
</file>

<file path=ppt/theme/themeOverride1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D95B4F"/>
    </a:hlink>
    <a:folHlink>
      <a:srgbClr val="262F38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D95B4F"/>
    </a:hlink>
    <a:folHlink>
      <a:srgbClr val="262F38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D95B4F"/>
    </a:hlink>
    <a:folHlink>
      <a:srgbClr val="262F38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D95B4F"/>
    </a:hlink>
    <a:folHlink>
      <a:srgbClr val="262F38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D95B4F"/>
    </a:hlink>
    <a:folHlink>
      <a:srgbClr val="262F38"/>
    </a:folHlink>
  </a:clrScheme>
</a:themeOverride>
</file>

<file path=ppt/theme/themeOverride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D95B4F"/>
    </a:hlink>
    <a:folHlink>
      <a:srgbClr val="262F38"/>
    </a:folHlink>
  </a:clrScheme>
</a:themeOverride>
</file>

<file path=ppt/theme/themeOverride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D95B4F"/>
    </a:hlink>
    <a:folHlink>
      <a:srgbClr val="262F38"/>
    </a:folHlink>
  </a:clrScheme>
</a:themeOverride>
</file>

<file path=ppt/theme/themeOverride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D95B4F"/>
    </a:hlink>
    <a:folHlink>
      <a:srgbClr val="262F38"/>
    </a:folHlink>
  </a:clrScheme>
</a:themeOverride>
</file>

<file path=ppt/theme/themeOverride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D95B4F"/>
    </a:hlink>
    <a:folHlink>
      <a:srgbClr val="262F3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9800</TotalTime>
  <Words>273</Words>
  <Application>Microsoft Macintosh PowerPoint</Application>
  <PresentationFormat>全屏显示(16:9)</PresentationFormat>
  <Paragraphs>53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Arial</vt:lpstr>
      <vt:lpstr>Calibri</vt:lpstr>
      <vt:lpstr>Kartika</vt:lpstr>
      <vt:lpstr>宋体</vt:lpstr>
      <vt:lpstr>微软雅黑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www.1ppt.com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团队建设</dc:title>
  <dc:creator>第一PPT</dc:creator>
  <cp:keywords>www.1ppt.com</cp:keywords>
  <dc:description>www.1ppt.com</dc:description>
  <cp:lastModifiedBy>Microsoft Office 用户</cp:lastModifiedBy>
  <cp:revision>1184</cp:revision>
  <dcterms:created xsi:type="dcterms:W3CDTF">2015-04-24T01:01:13Z</dcterms:created>
  <dcterms:modified xsi:type="dcterms:W3CDTF">2019-10-19T23:16:29Z</dcterms:modified>
</cp:coreProperties>
</file>